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sldIdLst>
    <p:sldId id="463" r:id="rId6"/>
    <p:sldId id="462" r:id="rId7"/>
    <p:sldId id="468" r:id="rId8"/>
    <p:sldId id="443" r:id="rId9"/>
    <p:sldId id="444" r:id="rId10"/>
    <p:sldId id="430" r:id="rId11"/>
    <p:sldId id="464" r:id="rId12"/>
    <p:sldId id="452" r:id="rId13"/>
    <p:sldId id="431" r:id="rId14"/>
    <p:sldId id="436" r:id="rId15"/>
    <p:sldId id="437" r:id="rId16"/>
    <p:sldId id="438" r:id="rId17"/>
    <p:sldId id="441" r:id="rId18"/>
    <p:sldId id="453" r:id="rId19"/>
    <p:sldId id="448" r:id="rId20"/>
    <p:sldId id="451" r:id="rId21"/>
    <p:sldId id="440" r:id="rId22"/>
    <p:sldId id="446" r:id="rId23"/>
    <p:sldId id="422" r:id="rId24"/>
    <p:sldId id="401" r:id="rId25"/>
    <p:sldId id="442" r:id="rId26"/>
    <p:sldId id="454" r:id="rId27"/>
    <p:sldId id="455" r:id="rId28"/>
    <p:sldId id="456" r:id="rId29"/>
    <p:sldId id="457" r:id="rId30"/>
    <p:sldId id="469" r:id="rId31"/>
    <p:sldId id="387" r:id="rId32"/>
    <p:sldId id="449" r:id="rId33"/>
    <p:sldId id="459" r:id="rId34"/>
    <p:sldId id="460" r:id="rId35"/>
    <p:sldId id="466" r:id="rId36"/>
    <p:sldId id="467" r:id="rId37"/>
    <p:sldId id="429" r:id="rId38"/>
    <p:sldId id="356"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Sandberg" initials="DS" lastIdx="1" clrIdx="0">
    <p:extLst>
      <p:ext uri="{19B8F6BF-5375-455C-9EA6-DF929625EA0E}">
        <p15:presenceInfo xmlns:p15="http://schemas.microsoft.com/office/powerpoint/2012/main" userId="S-1-5-21-1613038499-205219624-347745105-3552" providerId="AD"/>
      </p:ext>
    </p:extLst>
  </p:cmAuthor>
  <p:cmAuthor id="2" name="Patrick Heyn" initials="PH" lastIdx="1" clrIdx="1">
    <p:extLst>
      <p:ext uri="{19B8F6BF-5375-455C-9EA6-DF929625EA0E}">
        <p15:presenceInfo xmlns:p15="http://schemas.microsoft.com/office/powerpoint/2012/main" userId="S-1-5-21-1613038499-205219624-347745105-3912" providerId="AD"/>
      </p:ext>
    </p:extLst>
  </p:cmAuthor>
  <p:cmAuthor id="3" name="Travis Nie" initials="TN" lastIdx="9" clrIdx="2">
    <p:extLst>
      <p:ext uri="{19B8F6BF-5375-455C-9EA6-DF929625EA0E}">
        <p15:presenceInfo xmlns:p15="http://schemas.microsoft.com/office/powerpoint/2012/main" userId="S-1-5-21-1613038499-205219624-347745105-50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1C1"/>
    <a:srgbClr val="BFBCBC"/>
    <a:srgbClr val="313131"/>
    <a:srgbClr val="008000"/>
    <a:srgbClr val="9900CC"/>
    <a:srgbClr val="FF0000"/>
    <a:srgbClr val="F4F3F3"/>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835" autoAdjust="0"/>
  </p:normalViewPr>
  <p:slideViewPr>
    <p:cSldViewPr snapToGrid="0">
      <p:cViewPr varScale="1">
        <p:scale>
          <a:sx n="62" d="100"/>
          <a:sy n="62" d="100"/>
        </p:scale>
        <p:origin x="1158" y="7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7437DB6-82A0-453D-90FD-A8B5A8AD49D1}" type="datetimeFigureOut">
              <a:rPr lang="en-US" smtClean="0"/>
              <a:t>5/20/2020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2E3B3DB-BF5C-4963-B570-18ACFAE7B110}" type="slidenum">
              <a:rPr lang="en-US" smtClean="0"/>
              <a:t>‹#›</a:t>
            </a:fld>
            <a:endParaRPr lang="en-US"/>
          </a:p>
        </p:txBody>
      </p:sp>
    </p:spTree>
    <p:extLst>
      <p:ext uri="{BB962C8B-B14F-4D97-AF65-F5344CB8AC3E}">
        <p14:creationId xmlns:p14="http://schemas.microsoft.com/office/powerpoint/2010/main" val="37154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QSC has some great solutions for Business Music Applications</a:t>
            </a:r>
          </a:p>
          <a:p>
            <a:endParaRPr lang="en-US" dirty="0" smtClean="0"/>
          </a:p>
          <a:p>
            <a:r>
              <a:rPr lang="en-US" dirty="0" smtClean="0"/>
              <a:t>Business Music is kind of a catch-all category that includes Restaurants, Retail Stores, Gyms</a:t>
            </a:r>
            <a:r>
              <a:rPr lang="en-US" baseline="0" dirty="0" smtClean="0"/>
              <a:t> and Fitness studios, Aquatic Centers, Common Areas for Community of Retirement Centers, basically any applications where audio is necessary and is part of the system, but is perhaps not the primary focus of the system or application.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6881AD2-7C8C-400A-A60F-8F64746D1364}" type="slidenum">
              <a:rPr lang="en-US" smtClean="0"/>
              <a:t>1</a:t>
            </a:fld>
            <a:endParaRPr lang="en-US"/>
          </a:p>
        </p:txBody>
      </p:sp>
    </p:spTree>
    <p:extLst>
      <p:ext uri="{BB962C8B-B14F-4D97-AF65-F5344CB8AC3E}">
        <p14:creationId xmlns:p14="http://schemas.microsoft.com/office/powerpoint/2010/main" val="2411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19</a:t>
            </a:fld>
            <a:endParaRPr lang="en-US"/>
          </a:p>
        </p:txBody>
      </p:sp>
    </p:spTree>
    <p:extLst>
      <p:ext uri="{BB962C8B-B14F-4D97-AF65-F5344CB8AC3E}">
        <p14:creationId xmlns:p14="http://schemas.microsoft.com/office/powerpoint/2010/main" val="309846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22</a:t>
            </a:fld>
            <a:endParaRPr lang="en-US"/>
          </a:p>
        </p:txBody>
      </p:sp>
    </p:spTree>
    <p:extLst>
      <p:ext uri="{BB962C8B-B14F-4D97-AF65-F5344CB8AC3E}">
        <p14:creationId xmlns:p14="http://schemas.microsoft.com/office/powerpoint/2010/main" val="385084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AAUDIO RELATED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heart of the series are two MP-M mixer processors that differ only in regard to input and output channel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MP-M80 has eight mic/line inputs, eight line inputs and eight zone outputs while the MP-M40 has four mic/line inputs, four line inputs and four zone outputs. Each line input features dual phono-jacks (summed to mono) for easy connection to the sources typically found in business music installations.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23</a:t>
            </a:fld>
            <a:endParaRPr lang="en-US"/>
          </a:p>
        </p:txBody>
      </p:sp>
    </p:spTree>
    <p:extLst>
      <p:ext uri="{BB962C8B-B14F-4D97-AF65-F5344CB8AC3E}">
        <p14:creationId xmlns:p14="http://schemas.microsoft.com/office/powerpoint/2010/main" val="259581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24</a:t>
            </a:fld>
            <a:endParaRPr lang="en-US"/>
          </a:p>
        </p:txBody>
      </p:sp>
    </p:spTree>
    <p:extLst>
      <p:ext uri="{BB962C8B-B14F-4D97-AF65-F5344CB8AC3E}">
        <p14:creationId xmlns:p14="http://schemas.microsoft.com/office/powerpoint/2010/main" val="77736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25</a:t>
            </a:fld>
            <a:endParaRPr lang="en-US"/>
          </a:p>
        </p:txBody>
      </p:sp>
    </p:spTree>
    <p:extLst>
      <p:ext uri="{BB962C8B-B14F-4D97-AF65-F5344CB8AC3E}">
        <p14:creationId xmlns:p14="http://schemas.microsoft.com/office/powerpoint/2010/main" val="122037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your customer, the </a:t>
            </a:r>
            <a:r>
              <a:rPr lang="en-US" b="1" dirty="0" smtClean="0"/>
              <a:t>control is the system </a:t>
            </a:r>
            <a:r>
              <a:rPr lang="en-US" dirty="0" smtClean="0"/>
              <a:t>and the</a:t>
            </a:r>
            <a:r>
              <a:rPr lang="en-US" baseline="0" dirty="0" smtClean="0"/>
              <a:t> MP-M offers flexible and powerful control options that let you give your clients as </a:t>
            </a:r>
            <a:r>
              <a:rPr lang="en-US" b="1" baseline="0" dirty="0" smtClean="0"/>
              <a:t>much or as little control </a:t>
            </a:r>
            <a:r>
              <a:rPr lang="en-US" baseline="0" dirty="0" smtClean="0"/>
              <a:t>as they need or can handle.</a:t>
            </a:r>
          </a:p>
          <a:p>
            <a:endParaRPr lang="en-US" baseline="0" dirty="0" smtClean="0"/>
          </a:p>
          <a:p>
            <a:r>
              <a:rPr lang="en-US" baseline="0" dirty="0" smtClean="0"/>
              <a:t>MFC </a:t>
            </a:r>
            <a:r>
              <a:rPr lang="en-US" sz="1200" kern="1200" dirty="0" smtClean="0">
                <a:solidFill>
                  <a:schemeClr val="tx1"/>
                </a:solidFill>
                <a:effectLst/>
                <a:latin typeface="+mn-lt"/>
                <a:ea typeface="+mn-ea"/>
                <a:cs typeface="+mn-cs"/>
              </a:rPr>
              <a:t>controllers feature a graphic display so functions are clearly labelled and displayed. The controllers are easily configured to control source selection and level for one or more zones as well as recalling scenes.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MP Manage is a free app for use by facility staff for day-to-day operation of basic system functions.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2CA5B7-F008-4043-A4DE-8CA13C5B7DEA}" type="slidenum">
              <a:rPr lang="en-US" smtClean="0"/>
              <a:t>26</a:t>
            </a:fld>
            <a:endParaRPr lang="en-US"/>
          </a:p>
        </p:txBody>
      </p:sp>
    </p:spTree>
    <p:extLst>
      <p:ext uri="{BB962C8B-B14F-4D97-AF65-F5344CB8AC3E}">
        <p14:creationId xmlns:p14="http://schemas.microsoft.com/office/powerpoint/2010/main" val="1261779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MP Install is used by the system designer and installer to configure and tune the system. The app runs on iOS and Android tablets as well as Windows computers. Offline and online use is supported allowing the designer to pre-configure a system without connecting to actual MP-M hardware. All MP-M parameters and settings are accessible from the app which also includes a number of wizards and tools to assist the installer with system tuning and commissioning. </a:t>
            </a:r>
          </a:p>
          <a:p>
            <a:endParaRPr lang="en-US" dirty="0"/>
          </a:p>
        </p:txBody>
      </p:sp>
      <p:sp>
        <p:nvSpPr>
          <p:cNvPr id="4" name="Slide Number Placeholder 3"/>
          <p:cNvSpPr>
            <a:spLocks noGrp="1"/>
          </p:cNvSpPr>
          <p:nvPr>
            <p:ph type="sldNum" sz="quarter" idx="10"/>
          </p:nvPr>
        </p:nvSpPr>
        <p:spPr/>
        <p:txBody>
          <a:bodyPr/>
          <a:lstStyle/>
          <a:p>
            <a:fld id="{A6A1BDB3-3970-4C8C-BA01-DB1F22E6DA2E}" type="slidenum">
              <a:rPr lang="en-US" smtClean="0"/>
              <a:t>27</a:t>
            </a:fld>
            <a:endParaRPr lang="en-US"/>
          </a:p>
        </p:txBody>
      </p:sp>
    </p:spTree>
    <p:extLst>
      <p:ext uri="{BB962C8B-B14F-4D97-AF65-F5344CB8AC3E}">
        <p14:creationId xmlns:p14="http://schemas.microsoft.com/office/powerpoint/2010/main" val="4236200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to do during the installation process.  Connect the Inputs and Outputs.  Wire the loudspeakers and make sure the tap settings are correct.  Wire the CAT5</a:t>
            </a:r>
            <a:r>
              <a:rPr lang="en-US" baseline="0" dirty="0" smtClean="0"/>
              <a:t> for the MFC controllers.  Make sure Inputs are getting to Outputs and make sure the speakers sound the way they are supposed to.</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28</a:t>
            </a:fld>
            <a:endParaRPr lang="en-US"/>
          </a:p>
        </p:txBody>
      </p:sp>
    </p:spTree>
    <p:extLst>
      <p:ext uri="{BB962C8B-B14F-4D97-AF65-F5344CB8AC3E}">
        <p14:creationId xmlns:p14="http://schemas.microsoft.com/office/powerpoint/2010/main" val="206380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Surprise –</a:t>
            </a:r>
            <a:r>
              <a:rPr lang="en-US" baseline="0" dirty="0" smtClean="0"/>
              <a:t> during the installation you run up against an obstruction in the ceiling of the Bathroom and the Dressing rooms.  It is actually not that uncommon to run into something like this during the installation.  So instead of keeping the 6” speakers in those areas I went to the 4” low-profile speakers which use the exact same cut-out as the standard 6” ceiling speakers.  Because they are still part of the Acoustic Design family they will still sound very similar  - they have a family sound.</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29</a:t>
            </a:fld>
            <a:endParaRPr lang="en-US"/>
          </a:p>
        </p:txBody>
      </p:sp>
    </p:spTree>
    <p:extLst>
      <p:ext uri="{BB962C8B-B14F-4D97-AF65-F5344CB8AC3E}">
        <p14:creationId xmlns:p14="http://schemas.microsoft.com/office/powerpoint/2010/main" val="308588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baseline="0" dirty="0" smtClean="0"/>
              <a:t>you program for the wall controllers in the office and behind the sales counter it is as simple as selecting the proper options and pressing the PAIR button, then pressing any button on the MFC wall controllers.</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30</a:t>
            </a:fld>
            <a:endParaRPr lang="en-US"/>
          </a:p>
        </p:txBody>
      </p:sp>
    </p:spTree>
    <p:extLst>
      <p:ext uri="{BB962C8B-B14F-4D97-AF65-F5344CB8AC3E}">
        <p14:creationId xmlns:p14="http://schemas.microsoft.com/office/powerpoint/2010/main" val="309205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background music market in hospitality sector</a:t>
            </a:r>
          </a:p>
          <a:p>
            <a:endParaRPr lang="en-US" dirty="0" smtClean="0"/>
          </a:p>
          <a:p>
            <a:r>
              <a:rPr lang="en-US" dirty="0" smtClean="0"/>
              <a:t>The hospitality sector was the highest consumer of background music in 2016. The hospitality sector relies on background music to set up the mood and ambiance for customers. Most of the cafes, restaurants, and hotels use low tempo classical music to enhance customer experience and encourage them to spend more time at these places. This segment is likely to exhibit growth during the forecast period owing to the growing number of restaurants, hotels, and cafes.</a:t>
            </a:r>
          </a:p>
          <a:p>
            <a:endParaRPr lang="en-US" dirty="0" smtClean="0"/>
          </a:p>
          <a:p>
            <a:r>
              <a:rPr lang="en-US" dirty="0" smtClean="0"/>
              <a:t>Global background music market in retail sector</a:t>
            </a:r>
          </a:p>
          <a:p>
            <a:endParaRPr lang="en-US" dirty="0" smtClean="0"/>
          </a:p>
          <a:p>
            <a:r>
              <a:rPr lang="en-US" dirty="0" smtClean="0"/>
              <a:t>The retail sector includes retail outlets, showrooms, and departmental stores. Background music plays an important role in influencing the buying decisions of customers. Different genres of background music are used depending on the type of retail outlet. For instance, Abercrombie &amp; Fitch uses loud music to define their brand that sells vibrant casual wear for the younger generation. Barnes &amp; Noble uses slow and relaxing music.</a:t>
            </a:r>
          </a:p>
          <a:p>
            <a:endParaRPr lang="en-US" dirty="0" smtClean="0"/>
          </a:p>
          <a:p>
            <a:r>
              <a:rPr lang="en-US" dirty="0" smtClean="0"/>
              <a:t>Retailers decide the type of background music based on the target audience and types of products that are sold. High tempo music is played in stores with a high footfall to encourage customers to shop quickly. In contrast, stores with a niche audience use low tempo music to help customers relax and allow them to make purchase decisions easily, says </a:t>
            </a:r>
            <a:r>
              <a:rPr lang="en-US" dirty="0" err="1" smtClean="0"/>
              <a:t>Ujjwal</a:t>
            </a:r>
            <a:r>
              <a:rPr lang="en-US" dirty="0" smtClean="0"/>
              <a:t> </a:t>
            </a:r>
            <a:r>
              <a:rPr lang="en-US" dirty="0" err="1" smtClean="0"/>
              <a:t>Doshi</a:t>
            </a:r>
            <a:r>
              <a:rPr lang="en-US" dirty="0" smtClean="0"/>
              <a:t>, a lead analyst at </a:t>
            </a:r>
            <a:r>
              <a:rPr lang="en-US" dirty="0" err="1" smtClean="0"/>
              <a:t>Technavio</a:t>
            </a:r>
            <a:r>
              <a:rPr lang="en-US" dirty="0" smtClean="0"/>
              <a:t> for media and entertainment services research.</a:t>
            </a:r>
          </a:p>
          <a:p>
            <a:endParaRPr lang="en-US" dirty="0" smtClean="0"/>
          </a:p>
          <a:p>
            <a:r>
              <a:rPr lang="en-US" dirty="0" smtClean="0"/>
              <a:t>Global background music market in commercial buildings</a:t>
            </a:r>
          </a:p>
          <a:p>
            <a:endParaRPr lang="en-US" dirty="0" smtClean="0"/>
          </a:p>
          <a:p>
            <a:r>
              <a:rPr lang="en-US" dirty="0" smtClean="0"/>
              <a:t>With the growth in commercialization, there has been a significant increase in the construction of tall buildings with elevators to fulfill the need for office and residential space. The construction industry is shifting its focus toward the construction of high-rise buildings owing to the limited land availability and growing population. This is expected to increase the demand for background music as it is used to entertain individuals that use elevators in high-rise buildings.</a:t>
            </a:r>
          </a:p>
          <a:p>
            <a:endParaRPr lang="en-US" dirty="0" smtClean="0"/>
          </a:p>
          <a:p>
            <a:r>
              <a:rPr lang="en-US" dirty="0" smtClean="0"/>
              <a:t>“Furthermore, the shopping behavior of customers has changed in the past decade. Customers have shifted from shopping in single stores to multi-brand retail outlets and shopping malls. Background music subconsciously influences the purchasing decisions of consumers. Ambient music is used in shopping malls, retail outlets, office lobbies, and elevators,” says </a:t>
            </a:r>
            <a:r>
              <a:rPr lang="en-US" dirty="0" err="1" smtClean="0"/>
              <a:t>Ujjwal</a:t>
            </a:r>
            <a:endParaRPr lang="en-US" dirty="0" smtClean="0"/>
          </a:p>
          <a:p>
            <a:endParaRPr lang="en-US" dirty="0"/>
          </a:p>
        </p:txBody>
      </p:sp>
      <p:sp>
        <p:nvSpPr>
          <p:cNvPr id="4" name="Slide Number Placeholder 3"/>
          <p:cNvSpPr>
            <a:spLocks noGrp="1"/>
          </p:cNvSpPr>
          <p:nvPr>
            <p:ph type="sldNum" sz="quarter" idx="10"/>
          </p:nvPr>
        </p:nvSpPr>
        <p:spPr/>
        <p:txBody>
          <a:bodyPr/>
          <a:lstStyle/>
          <a:p>
            <a:fld id="{06881AD2-7C8C-400A-A60F-8F64746D1364}" type="slidenum">
              <a:rPr lang="en-US" smtClean="0"/>
              <a:t>3</a:t>
            </a:fld>
            <a:endParaRPr lang="en-US"/>
          </a:p>
        </p:txBody>
      </p:sp>
    </p:spTree>
    <p:extLst>
      <p:ext uri="{BB962C8B-B14F-4D97-AF65-F5344CB8AC3E}">
        <p14:creationId xmlns:p14="http://schemas.microsoft.com/office/powerpoint/2010/main" val="174372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years ago we developed a complete set of products for these applications and we continue to add to them.  We have some great loudspeakers,</a:t>
            </a:r>
            <a:r>
              <a:rPr lang="en-US" baseline="0" dirty="0" smtClean="0"/>
              <a:t> including Sub/Sat solutions, some amazing flexible amplifiers, and an affordable DSP processing solution that provides convenient control and all the necessary processing.</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4</a:t>
            </a:fld>
            <a:endParaRPr lang="en-US"/>
          </a:p>
        </p:txBody>
      </p:sp>
    </p:spTree>
    <p:extLst>
      <p:ext uri="{BB962C8B-B14F-4D97-AF65-F5344CB8AC3E}">
        <p14:creationId xmlns:p14="http://schemas.microsoft.com/office/powerpoint/2010/main" val="39030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today’s seminar/webinar we’ll be using two software applications (EASE Address and MP Install), and while we will not have time to delve too deeply, we will see some of the basics of how to use these programs.</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5</a:t>
            </a:fld>
            <a:endParaRPr lang="en-US"/>
          </a:p>
        </p:txBody>
      </p:sp>
    </p:spTree>
    <p:extLst>
      <p:ext uri="{BB962C8B-B14F-4D97-AF65-F5344CB8AC3E}">
        <p14:creationId xmlns:p14="http://schemas.microsoft.com/office/powerpoint/2010/main" val="20296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process can be broken into six basic steps, each is unique and is really required.</a:t>
            </a:r>
          </a:p>
          <a:p>
            <a:endParaRPr lang="en-US" dirty="0" smtClean="0"/>
          </a:p>
          <a:p>
            <a:r>
              <a:rPr lang="en-US" dirty="0" smtClean="0"/>
              <a:t>1) The first is in</a:t>
            </a:r>
            <a:r>
              <a:rPr lang="en-US" baseline="0" dirty="0" smtClean="0"/>
              <a:t> many ways the most important – you must find out from the customer what their expectations are.</a:t>
            </a:r>
          </a:p>
          <a:p>
            <a:r>
              <a:rPr lang="en-US" baseline="0" dirty="0" smtClean="0"/>
              <a:t>2) Once you know the what the requirements are, you can break the space into various zones.</a:t>
            </a:r>
          </a:p>
          <a:p>
            <a:r>
              <a:rPr lang="en-US" baseline="0" dirty="0" smtClean="0"/>
              <a:t>3) Your third step is to choose the loudspeakers that will be used in each of the zones.</a:t>
            </a:r>
          </a:p>
          <a:p>
            <a:r>
              <a:rPr lang="en-US" baseline="0" dirty="0" smtClean="0"/>
              <a:t>4) Once the speakers are selected you’ve got to lay out the space and place the speakers (virtually) into it.  Selecting loudspeakers and placing them in the space provides the data you need to approximate the power required and choose amplifiers.</a:t>
            </a:r>
          </a:p>
          <a:p>
            <a:r>
              <a:rPr lang="en-US" baseline="0" dirty="0" smtClean="0"/>
              <a:t>5 / 6) At this point you can begin to program the processor.  I say begin because the programming process will really extend into the installation and commissioning of the venue.</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6</a:t>
            </a:fld>
            <a:endParaRPr lang="en-US"/>
          </a:p>
        </p:txBody>
      </p:sp>
    </p:spTree>
    <p:extLst>
      <p:ext uri="{BB962C8B-B14F-4D97-AF65-F5344CB8AC3E}">
        <p14:creationId xmlns:p14="http://schemas.microsoft.com/office/powerpoint/2010/main" val="159703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considerations that you should think about when you choose loudspeakers:</a:t>
            </a:r>
          </a:p>
          <a:p>
            <a:pPr marL="171450" indent="-171450">
              <a:buFont typeface="Arial" panose="020B0604020202020204" pitchFamily="34" charset="0"/>
              <a:buChar char="•"/>
            </a:pPr>
            <a:r>
              <a:rPr lang="en-US" dirty="0" smtClean="0"/>
              <a:t>The ambient noise level – this is actually very important</a:t>
            </a:r>
          </a:p>
          <a:p>
            <a:pPr marL="171450" indent="-171450">
              <a:buFont typeface="Arial" panose="020B0604020202020204" pitchFamily="34" charset="0"/>
              <a:buChar char="•"/>
            </a:pPr>
            <a:r>
              <a:rPr lang="en-US" dirty="0" smtClean="0"/>
              <a:t>The volume</a:t>
            </a:r>
            <a:r>
              <a:rPr lang="en-US" baseline="0" dirty="0" smtClean="0"/>
              <a:t> level that this system will be playing at</a:t>
            </a:r>
          </a:p>
          <a:p>
            <a:pPr marL="171450" indent="-171450">
              <a:buFont typeface="Arial" panose="020B0604020202020204" pitchFamily="34" charset="0"/>
              <a:buChar char="•"/>
            </a:pPr>
            <a:r>
              <a:rPr lang="en-US" baseline="0" dirty="0" smtClean="0"/>
              <a:t>The ceiling height is obviously critical, especially with ceiling and pendant speakers, as it will directly effect the speakers needed, and the power necessary to drive these speakers</a:t>
            </a:r>
          </a:p>
          <a:p>
            <a:pPr marL="171450" indent="-171450">
              <a:buFont typeface="Arial" panose="020B0604020202020204" pitchFamily="34" charset="0"/>
              <a:buChar char="•"/>
            </a:pPr>
            <a:r>
              <a:rPr lang="en-US" baseline="0" dirty="0" smtClean="0"/>
              <a:t>How dense the speaker coverage is</a:t>
            </a:r>
          </a:p>
          <a:p>
            <a:pPr marL="171450" indent="-171450">
              <a:buFont typeface="Arial" panose="020B0604020202020204" pitchFamily="34" charset="0"/>
              <a:buChar char="•"/>
            </a:pPr>
            <a:r>
              <a:rPr lang="en-US" baseline="0" dirty="0" smtClean="0"/>
              <a:t>And finally the speaker loading – whether these are running in low-Z mode or 70V mode  </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13</a:t>
            </a:fld>
            <a:endParaRPr lang="en-US"/>
          </a:p>
        </p:txBody>
      </p:sp>
    </p:spTree>
    <p:extLst>
      <p:ext uri="{BB962C8B-B14F-4D97-AF65-F5344CB8AC3E}">
        <p14:creationId xmlns:p14="http://schemas.microsoft.com/office/powerpoint/2010/main" val="74747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drill into this the</a:t>
            </a:r>
            <a:r>
              <a:rPr lang="en-US" baseline="0" dirty="0" smtClean="0"/>
              <a:t> Ambient Noise and the Volume Level in the store are critically important.  You can see from this chart that typical ambient noise is somewhere in the neighborhood of 50 to 60  dB SPL depending on where you are.  Which means that you probably want the Background Music somewhere between 6 dB to 10 dB above the ambient.  If the content is intended to be Foreground Music then you want it at a much higher level – something where you need to talk over it – probably in the neighborhood of 80 to 90 dB SPL.  </a:t>
            </a:r>
          </a:p>
          <a:p>
            <a:endParaRPr lang="en-US" baseline="0" dirty="0" smtClean="0"/>
          </a:p>
          <a:p>
            <a:r>
              <a:rPr lang="en-US" baseline="0" dirty="0" smtClean="0"/>
              <a:t>These two levels will likely require two different types of speakers, and will also likely require different speaker densities.</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14</a:t>
            </a:fld>
            <a:endParaRPr lang="en-US"/>
          </a:p>
        </p:txBody>
      </p:sp>
    </p:spTree>
    <p:extLst>
      <p:ext uri="{BB962C8B-B14F-4D97-AF65-F5344CB8AC3E}">
        <p14:creationId xmlns:p14="http://schemas.microsoft.com/office/powerpoint/2010/main" val="10453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Acoustic Design</a:t>
            </a:r>
            <a:r>
              <a:rPr lang="en-US" baseline="0" dirty="0" smtClean="0"/>
              <a:t> series loudspeakers sound great and all the models are designed to work together from the 4” ceiling speakers to our fantastic sounding 6” pendant, all the way up to the 10” and 12” surface mount speakers.  </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15</a:t>
            </a:fld>
            <a:endParaRPr lang="en-US"/>
          </a:p>
        </p:txBody>
      </p:sp>
    </p:spTree>
    <p:extLst>
      <p:ext uri="{BB962C8B-B14F-4D97-AF65-F5344CB8AC3E}">
        <p14:creationId xmlns:p14="http://schemas.microsoft.com/office/powerpoint/2010/main" val="229224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after</a:t>
            </a:r>
            <a:r>
              <a:rPr lang="en-US" baseline="0" dirty="0" smtClean="0"/>
              <a:t> going to EASE Address I’ve got this layout.  One thing to notice is that I lowered the tap setting on the speaker that is in the center of the sales area because it is close to the Cash and Wrap and I don’t want the employees have to struggle to talk over the audio system.</a:t>
            </a:r>
          </a:p>
          <a:p>
            <a:endParaRPr lang="en-US" baseline="0" dirty="0" smtClean="0"/>
          </a:p>
          <a:p>
            <a:r>
              <a:rPr lang="en-US" baseline="0" dirty="0" smtClean="0"/>
              <a:t>I could have gone to some other speakers from the AD series, but it was just easy to choose the 6” pendant and ceiling speakers to keep the system sounding as similar as possible.</a:t>
            </a:r>
            <a:endParaRPr lang="en-US" dirty="0"/>
          </a:p>
        </p:txBody>
      </p:sp>
      <p:sp>
        <p:nvSpPr>
          <p:cNvPr id="4" name="Slide Number Placeholder 3"/>
          <p:cNvSpPr>
            <a:spLocks noGrp="1"/>
          </p:cNvSpPr>
          <p:nvPr>
            <p:ph type="sldNum" sz="quarter" idx="10"/>
          </p:nvPr>
        </p:nvSpPr>
        <p:spPr/>
        <p:txBody>
          <a:bodyPr/>
          <a:lstStyle/>
          <a:p>
            <a:fld id="{12E3B3DB-BF5C-4963-B570-18ACFAE7B110}" type="slidenum">
              <a:rPr lang="en-US" smtClean="0"/>
              <a:t>17</a:t>
            </a:fld>
            <a:endParaRPr lang="en-US"/>
          </a:p>
        </p:txBody>
      </p:sp>
    </p:spTree>
    <p:extLst>
      <p:ext uri="{BB962C8B-B14F-4D97-AF65-F5344CB8AC3E}">
        <p14:creationId xmlns:p14="http://schemas.microsoft.com/office/powerpoint/2010/main" val="352437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3E3C3F-B0C0-4520-961F-90C55076C92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379241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3E3C3F-B0C0-4520-961F-90C55076C92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297766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3E3C3F-B0C0-4520-961F-90C55076C92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99789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CB0B7F-E47D-1746-BC21-8D8A8295A2D2}"/>
              </a:ext>
            </a:extLst>
          </p:cNvPr>
          <p:cNvSpPr/>
          <p:nvPr userDrawn="1"/>
        </p:nvSpPr>
        <p:spPr>
          <a:xfrm>
            <a:off x="0" y="1"/>
            <a:ext cx="12192000" cy="1376516"/>
          </a:xfrm>
          <a:prstGeom prst="rect">
            <a:avLst/>
          </a:prstGeom>
          <a:gradFill flip="none" rotWithShape="1">
            <a:gsLst>
              <a:gs pos="0">
                <a:srgbClr val="007AC2">
                  <a:shade val="30000"/>
                  <a:satMod val="115000"/>
                </a:srgbClr>
              </a:gs>
              <a:gs pos="50000">
                <a:srgbClr val="007AC2">
                  <a:shade val="67500"/>
                  <a:satMod val="115000"/>
                </a:srgbClr>
              </a:gs>
              <a:gs pos="100000">
                <a:srgbClr val="007AC2">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13630C61-B7E0-CB4F-8D3C-3E9DDECFFF92}"/>
              </a:ext>
            </a:extLst>
          </p:cNvPr>
          <p:cNvSpPr>
            <a:spLocks noGrp="1"/>
          </p:cNvSpPr>
          <p:nvPr>
            <p:ph type="body" sz="quarter" idx="10" hasCustomPrompt="1"/>
          </p:nvPr>
        </p:nvSpPr>
        <p:spPr>
          <a:xfrm>
            <a:off x="2" y="1"/>
            <a:ext cx="8239432" cy="1376516"/>
          </a:xfrm>
        </p:spPr>
        <p:txBody>
          <a:bodyPr anchor="ctr">
            <a:normAutofit/>
          </a:bodyPr>
          <a:lstStyle>
            <a:lvl1pPr marL="274309" indent="0">
              <a:buNone/>
              <a:defRPr sz="4000" b="1">
                <a:solidFill>
                  <a:schemeClr val="bg1"/>
                </a:solidFill>
              </a:defRPr>
            </a:lvl1pPr>
          </a:lstStyle>
          <a:p>
            <a:pPr lvl="0"/>
            <a:r>
              <a:rPr lang="en-US" dirty="0"/>
              <a:t>Edit Title</a:t>
            </a:r>
          </a:p>
        </p:txBody>
      </p:sp>
      <p:pic>
        <p:nvPicPr>
          <p:cNvPr id="4" name="Picture 3">
            <a:extLst>
              <a:ext uri="{FF2B5EF4-FFF2-40B4-BE49-F238E27FC236}">
                <a16:creationId xmlns:a16="http://schemas.microsoft.com/office/drawing/2014/main" id="{A3E62960-317F-784C-9903-F2A1842A9EB2}"/>
              </a:ext>
            </a:extLst>
          </p:cNvPr>
          <p:cNvPicPr>
            <a:picLocks noChangeAspect="1"/>
          </p:cNvPicPr>
          <p:nvPr userDrawn="1"/>
        </p:nvPicPr>
        <p:blipFill>
          <a:blip r:embed="rId2"/>
          <a:stretch>
            <a:fillRect/>
          </a:stretch>
        </p:blipFill>
        <p:spPr>
          <a:xfrm>
            <a:off x="8878939" y="280221"/>
            <a:ext cx="2900106" cy="855769"/>
          </a:xfrm>
          <a:prstGeom prst="rect">
            <a:avLst/>
          </a:prstGeom>
        </p:spPr>
      </p:pic>
    </p:spTree>
    <p:extLst>
      <p:ext uri="{BB962C8B-B14F-4D97-AF65-F5344CB8AC3E}">
        <p14:creationId xmlns:p14="http://schemas.microsoft.com/office/powerpoint/2010/main" val="20939462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3E3C3F-B0C0-4520-961F-90C55076C92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254653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3E3C3F-B0C0-4520-961F-90C55076C92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1388989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3E3C3F-B0C0-4520-961F-90C55076C92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149827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3E3C3F-B0C0-4520-961F-90C55076C924}" type="datetimeFigureOut">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375480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3E3C3F-B0C0-4520-961F-90C55076C924}"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64724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E3C3F-B0C0-4520-961F-90C55076C924}" type="datetimeFigureOut">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242352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E3C3F-B0C0-4520-961F-90C55076C92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366573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E3C3F-B0C0-4520-961F-90C55076C92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A3857-8496-4237-B6CD-A7B8B735D5C7}" type="slidenum">
              <a:rPr lang="en-US" smtClean="0"/>
              <a:t>‹#›</a:t>
            </a:fld>
            <a:endParaRPr lang="en-US"/>
          </a:p>
        </p:txBody>
      </p:sp>
    </p:spTree>
    <p:extLst>
      <p:ext uri="{BB962C8B-B14F-4D97-AF65-F5344CB8AC3E}">
        <p14:creationId xmlns:p14="http://schemas.microsoft.com/office/powerpoint/2010/main" val="123225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3C3F-B0C0-4520-961F-90C55076C924}" type="datetimeFigureOut">
              <a:rPr lang="en-US" smtClean="0"/>
              <a:t>5/20/2020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A3857-8496-4237-B6CD-A7B8B735D5C7}" type="slidenum">
              <a:rPr lang="en-US" smtClean="0"/>
              <a:t>‹#›</a:t>
            </a:fld>
            <a:endParaRPr lang="en-US"/>
          </a:p>
        </p:txBody>
      </p:sp>
    </p:spTree>
    <p:extLst>
      <p:ext uri="{BB962C8B-B14F-4D97-AF65-F5344CB8AC3E}">
        <p14:creationId xmlns:p14="http://schemas.microsoft.com/office/powerpoint/2010/main" val="364710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626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577474" cy="2369880"/>
          </a:xfrm>
          <a:prstGeom prst="rect">
            <a:avLst/>
          </a:prstGeom>
          <a:noFill/>
        </p:spPr>
        <p:txBody>
          <a:bodyPr wrap="square" rtlCol="0">
            <a:spAutoFit/>
          </a:bodyPr>
          <a:lstStyle/>
          <a:p>
            <a:r>
              <a:rPr lang="en-US" sz="3600" b="1" dirty="0" smtClean="0"/>
              <a:t>Pac Sun Zones</a:t>
            </a:r>
          </a:p>
          <a:p>
            <a:pPr marL="742950" indent="-742950">
              <a:buFont typeface="+mj-lt"/>
              <a:buAutoNum type="arabicPeriod"/>
            </a:pPr>
            <a:r>
              <a:rPr lang="en-US" sz="2800" dirty="0" smtClean="0"/>
              <a:t>Sales Floor </a:t>
            </a:r>
          </a:p>
          <a:p>
            <a:pPr marL="742950" indent="-742950">
              <a:buFont typeface="+mj-lt"/>
              <a:buAutoNum type="arabicPeriod"/>
            </a:pPr>
            <a:r>
              <a:rPr lang="en-US" sz="2800" dirty="0" smtClean="0"/>
              <a:t>Dressing Rooms – 15ft x 12ft,  Sheetrock </a:t>
            </a:r>
            <a:r>
              <a:rPr lang="en-US" sz="2800" dirty="0"/>
              <a:t>C</a:t>
            </a:r>
            <a:r>
              <a:rPr lang="en-US" sz="2800" dirty="0" smtClean="0"/>
              <a:t>eiling, </a:t>
            </a:r>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943215" y="3105834"/>
            <a:ext cx="1740176" cy="646331"/>
          </a:xfrm>
          <a:prstGeom prst="rect">
            <a:avLst/>
          </a:prstGeom>
          <a:solidFill>
            <a:schemeClr val="tx1">
              <a:alpha val="83000"/>
            </a:schemeClr>
          </a:solidFill>
        </p:spPr>
        <p:txBody>
          <a:bodyPr wrap="square" rtlCol="0">
            <a:spAutoFit/>
          </a:bodyPr>
          <a:lstStyle/>
          <a:p>
            <a:r>
              <a:rPr lang="en-US" dirty="0" smtClean="0">
                <a:solidFill>
                  <a:schemeClr val="bg1"/>
                </a:solidFill>
              </a:rPr>
              <a:t>Dressing Rooms:       Height = 10 feet</a:t>
            </a:r>
            <a:endParaRPr lang="en-US" dirty="0">
              <a:solidFill>
                <a:schemeClr val="bg1"/>
              </a:solidFill>
            </a:endParaRPr>
          </a:p>
        </p:txBody>
      </p:sp>
      <p:sp>
        <p:nvSpPr>
          <p:cNvPr id="11" name="TextBox 10"/>
          <p:cNvSpPr txBox="1"/>
          <p:nvPr/>
        </p:nvSpPr>
        <p:spPr>
          <a:xfrm>
            <a:off x="239745" y="165463"/>
            <a:ext cx="10485120" cy="738664"/>
          </a:xfrm>
          <a:prstGeom prst="rect">
            <a:avLst/>
          </a:prstGeom>
          <a:noFill/>
        </p:spPr>
        <p:txBody>
          <a:bodyPr wrap="square" rtlCol="0">
            <a:spAutoFit/>
          </a:bodyPr>
          <a:lstStyle/>
          <a:p>
            <a:r>
              <a:rPr lang="en-US" sz="4200" b="1" dirty="0" smtClean="0"/>
              <a:t>Step 2 – Design Space / Create Zones</a:t>
            </a:r>
            <a:endParaRPr lang="en-US" sz="4200" b="1" dirty="0"/>
          </a:p>
        </p:txBody>
      </p:sp>
    </p:spTree>
    <p:extLst>
      <p:ext uri="{BB962C8B-B14F-4D97-AF65-F5344CB8AC3E}">
        <p14:creationId xmlns:p14="http://schemas.microsoft.com/office/powerpoint/2010/main" val="56761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577474" cy="3231654"/>
          </a:xfrm>
          <a:prstGeom prst="rect">
            <a:avLst/>
          </a:prstGeom>
          <a:noFill/>
        </p:spPr>
        <p:txBody>
          <a:bodyPr wrap="square" rtlCol="0">
            <a:spAutoFit/>
          </a:bodyPr>
          <a:lstStyle/>
          <a:p>
            <a:r>
              <a:rPr lang="en-US" sz="3600" b="1" dirty="0" smtClean="0"/>
              <a:t>Pac Sun Zones</a:t>
            </a:r>
          </a:p>
          <a:p>
            <a:pPr marL="742950" indent="-742950">
              <a:buFont typeface="+mj-lt"/>
              <a:buAutoNum type="arabicPeriod"/>
            </a:pPr>
            <a:r>
              <a:rPr lang="en-US" sz="2800" dirty="0" smtClean="0"/>
              <a:t>Sales Floor </a:t>
            </a:r>
          </a:p>
          <a:p>
            <a:pPr marL="742950" indent="-742950">
              <a:buFont typeface="+mj-lt"/>
              <a:buAutoNum type="arabicPeriod"/>
            </a:pPr>
            <a:r>
              <a:rPr lang="en-US" sz="2800" dirty="0" smtClean="0"/>
              <a:t>Dressing Rooms</a:t>
            </a:r>
          </a:p>
          <a:p>
            <a:pPr marL="742950" indent="-742950">
              <a:buFont typeface="+mj-lt"/>
              <a:buAutoNum type="arabicPeriod"/>
            </a:pPr>
            <a:r>
              <a:rPr lang="en-US" sz="2800" dirty="0" smtClean="0"/>
              <a:t>Break Room / Office –              15ft x 28ft,              ceiling tile</a:t>
            </a:r>
            <a:endParaRPr lang="en-US" sz="2800" dirty="0"/>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53427" y="3121843"/>
            <a:ext cx="1319752" cy="2053472"/>
          </a:xfrm>
          <a:prstGeom prst="roundRect">
            <a:avLst/>
          </a:prstGeom>
          <a:solidFill>
            <a:srgbClr val="008000">
              <a:alpha val="14902"/>
            </a:srgb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943215" y="5204148"/>
            <a:ext cx="1740176" cy="646331"/>
          </a:xfrm>
          <a:prstGeom prst="rect">
            <a:avLst/>
          </a:prstGeom>
          <a:solidFill>
            <a:schemeClr val="tx1">
              <a:alpha val="83000"/>
            </a:schemeClr>
          </a:solidFill>
        </p:spPr>
        <p:txBody>
          <a:bodyPr wrap="square" rtlCol="0">
            <a:spAutoFit/>
          </a:bodyPr>
          <a:lstStyle/>
          <a:p>
            <a:r>
              <a:rPr lang="en-US" dirty="0" smtClean="0">
                <a:solidFill>
                  <a:schemeClr val="bg1"/>
                </a:solidFill>
              </a:rPr>
              <a:t>Back Rooms:       Height = 10 feet</a:t>
            </a:r>
            <a:endParaRPr lang="en-US" dirty="0">
              <a:solidFill>
                <a:schemeClr val="bg1"/>
              </a:solidFill>
            </a:endParaRPr>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2 – Design Space / Create Zones</a:t>
            </a:r>
            <a:endParaRPr lang="en-US" sz="4200" b="1" dirty="0"/>
          </a:p>
        </p:txBody>
      </p:sp>
    </p:spTree>
    <p:extLst>
      <p:ext uri="{BB962C8B-B14F-4D97-AF65-F5344CB8AC3E}">
        <p14:creationId xmlns:p14="http://schemas.microsoft.com/office/powerpoint/2010/main" val="317293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577474" cy="3231654"/>
          </a:xfrm>
          <a:prstGeom prst="rect">
            <a:avLst/>
          </a:prstGeom>
          <a:noFill/>
        </p:spPr>
        <p:txBody>
          <a:bodyPr wrap="square" rtlCol="0">
            <a:spAutoFit/>
          </a:bodyPr>
          <a:lstStyle/>
          <a:p>
            <a:r>
              <a:rPr lang="en-US" sz="3600" b="1" dirty="0" smtClean="0"/>
              <a:t>Pac Sun Zones</a:t>
            </a:r>
          </a:p>
          <a:p>
            <a:pPr marL="742950" indent="-742950">
              <a:buFont typeface="+mj-lt"/>
              <a:buAutoNum type="arabicPeriod"/>
            </a:pPr>
            <a:r>
              <a:rPr lang="en-US" sz="2800" dirty="0" smtClean="0"/>
              <a:t>Sales Floor </a:t>
            </a:r>
          </a:p>
          <a:p>
            <a:pPr marL="742950" indent="-742950">
              <a:buFont typeface="+mj-lt"/>
              <a:buAutoNum type="arabicPeriod"/>
            </a:pPr>
            <a:r>
              <a:rPr lang="en-US" sz="2800" dirty="0" smtClean="0"/>
              <a:t>Dressing Rooms</a:t>
            </a:r>
          </a:p>
          <a:p>
            <a:pPr marL="742950" indent="-742950">
              <a:buFont typeface="+mj-lt"/>
              <a:buAutoNum type="arabicPeriod"/>
            </a:pPr>
            <a:r>
              <a:rPr lang="en-US" sz="2800" dirty="0" smtClean="0"/>
              <a:t>Break Rooms</a:t>
            </a:r>
          </a:p>
          <a:p>
            <a:pPr marL="742950" indent="-742950">
              <a:buFont typeface="+mj-lt"/>
              <a:buAutoNum type="arabicPeriod"/>
            </a:pPr>
            <a:r>
              <a:rPr lang="en-US" sz="2800" dirty="0" smtClean="0"/>
              <a:t>Bathroom –              9ft x 7ft,              Sheetrock ceiling</a:t>
            </a:r>
            <a:endParaRPr lang="en-US" sz="2800" dirty="0"/>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53427" y="3121843"/>
            <a:ext cx="1319752" cy="2053472"/>
          </a:xfrm>
          <a:prstGeom prst="roundRect">
            <a:avLst/>
          </a:prstGeom>
          <a:solidFill>
            <a:srgbClr val="008000">
              <a:alpha val="14902"/>
            </a:srgb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153427" y="5264870"/>
            <a:ext cx="843699" cy="589176"/>
          </a:xfrm>
          <a:prstGeom prst="roundRect">
            <a:avLst/>
          </a:prstGeom>
          <a:solidFill>
            <a:srgbClr val="FFC000">
              <a:alpha val="1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733003" y="5953798"/>
            <a:ext cx="1740176" cy="646331"/>
          </a:xfrm>
          <a:prstGeom prst="rect">
            <a:avLst/>
          </a:prstGeom>
          <a:solidFill>
            <a:schemeClr val="tx1">
              <a:alpha val="83000"/>
            </a:schemeClr>
          </a:solidFill>
        </p:spPr>
        <p:txBody>
          <a:bodyPr wrap="square" rtlCol="0">
            <a:spAutoFit/>
          </a:bodyPr>
          <a:lstStyle/>
          <a:p>
            <a:r>
              <a:rPr lang="en-US" dirty="0" smtClean="0">
                <a:solidFill>
                  <a:schemeClr val="bg1"/>
                </a:solidFill>
              </a:rPr>
              <a:t>Bathroom:       Height = 10 feet</a:t>
            </a:r>
            <a:endParaRPr lang="en-US" dirty="0">
              <a:solidFill>
                <a:schemeClr val="bg1"/>
              </a:solidFill>
            </a:endParaRPr>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2 – Design Space / Create Zones</a:t>
            </a:r>
            <a:endParaRPr lang="en-US" sz="4200" b="1" dirty="0"/>
          </a:p>
        </p:txBody>
      </p:sp>
    </p:spTree>
    <p:extLst>
      <p:ext uri="{BB962C8B-B14F-4D97-AF65-F5344CB8AC3E}">
        <p14:creationId xmlns:p14="http://schemas.microsoft.com/office/powerpoint/2010/main" val="2071871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3 – Choose Speakers</a:t>
            </a:r>
            <a:endParaRPr lang="en-US" sz="42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577474" cy="3662541"/>
          </a:xfrm>
          <a:prstGeom prst="rect">
            <a:avLst/>
          </a:prstGeom>
          <a:noFill/>
        </p:spPr>
        <p:txBody>
          <a:bodyPr wrap="square" rtlCol="0">
            <a:spAutoFit/>
          </a:bodyPr>
          <a:lstStyle/>
          <a:p>
            <a:r>
              <a:rPr lang="en-US" sz="3600" b="1" dirty="0" smtClean="0"/>
              <a:t>Considerations</a:t>
            </a:r>
          </a:p>
          <a:p>
            <a:pPr marL="742950" indent="-742950">
              <a:buFont typeface="Arial" panose="020B0604020202020204" pitchFamily="34" charset="0"/>
              <a:buChar char="•"/>
            </a:pPr>
            <a:r>
              <a:rPr lang="en-US" sz="2800" dirty="0"/>
              <a:t>Ambient Noise</a:t>
            </a:r>
          </a:p>
          <a:p>
            <a:pPr marL="742950" indent="-742950">
              <a:buFont typeface="Arial" panose="020B0604020202020204" pitchFamily="34" charset="0"/>
              <a:buChar char="•"/>
            </a:pPr>
            <a:r>
              <a:rPr lang="en-US" sz="2800" dirty="0" smtClean="0"/>
              <a:t>Volume Level</a:t>
            </a:r>
          </a:p>
          <a:p>
            <a:pPr marL="742950" indent="-742950">
              <a:buFont typeface="Arial" panose="020B0604020202020204" pitchFamily="34" charset="0"/>
              <a:buChar char="•"/>
            </a:pPr>
            <a:r>
              <a:rPr lang="en-US" sz="2800" dirty="0" smtClean="0"/>
              <a:t>Ceiling Height</a:t>
            </a:r>
          </a:p>
          <a:p>
            <a:pPr marL="742950" indent="-742950">
              <a:buFont typeface="Arial" panose="020B0604020202020204" pitchFamily="34" charset="0"/>
              <a:buChar char="•"/>
            </a:pPr>
            <a:r>
              <a:rPr lang="en-US" sz="2800" dirty="0" smtClean="0"/>
              <a:t>Coverage </a:t>
            </a:r>
            <a:r>
              <a:rPr lang="en-US" sz="2800" dirty="0"/>
              <a:t>density</a:t>
            </a:r>
          </a:p>
          <a:p>
            <a:pPr marL="742950" indent="-742950">
              <a:buFont typeface="Arial" panose="020B0604020202020204" pitchFamily="34" charset="0"/>
              <a:buChar char="•"/>
            </a:pPr>
            <a:r>
              <a:rPr lang="en-US" sz="2800" dirty="0" smtClean="0"/>
              <a:t>Speaker Type</a:t>
            </a:r>
          </a:p>
          <a:p>
            <a:pPr marL="742950" indent="-742950">
              <a:buFont typeface="Arial" panose="020B0604020202020204" pitchFamily="34" charset="0"/>
              <a:buChar char="•"/>
            </a:pPr>
            <a:r>
              <a:rPr lang="en-US" sz="2800" dirty="0" smtClean="0"/>
              <a:t>Loading </a:t>
            </a:r>
          </a:p>
          <a:p>
            <a:pPr marL="742950" indent="-742950">
              <a:buFont typeface="Arial" panose="020B0604020202020204" pitchFamily="34" charset="0"/>
              <a:buChar char="•"/>
            </a:pPr>
            <a:endParaRPr lang="en-US" sz="2800" dirty="0"/>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53427" y="3121843"/>
            <a:ext cx="1319752" cy="2053472"/>
          </a:xfrm>
          <a:prstGeom prst="roundRect">
            <a:avLst/>
          </a:prstGeom>
          <a:solidFill>
            <a:srgbClr val="008000">
              <a:alpha val="14902"/>
            </a:srgb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153427" y="5264870"/>
            <a:ext cx="843699" cy="589176"/>
          </a:xfrm>
          <a:prstGeom prst="roundRect">
            <a:avLst/>
          </a:prstGeom>
          <a:solidFill>
            <a:srgbClr val="FFC000">
              <a:alpha val="1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7996" y="2952150"/>
            <a:ext cx="978864" cy="307777"/>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15" name="TextBox 14"/>
          <p:cNvSpPr txBox="1"/>
          <p:nvPr/>
        </p:nvSpPr>
        <p:spPr>
          <a:xfrm>
            <a:off x="9412013" y="2508643"/>
            <a:ext cx="837279" cy="523220"/>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16" name="TextBox 15"/>
          <p:cNvSpPr txBox="1"/>
          <p:nvPr/>
        </p:nvSpPr>
        <p:spPr>
          <a:xfrm>
            <a:off x="9514001" y="4623939"/>
            <a:ext cx="683951" cy="523220"/>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17" name="TextBox 16"/>
          <p:cNvSpPr txBox="1"/>
          <p:nvPr/>
        </p:nvSpPr>
        <p:spPr>
          <a:xfrm>
            <a:off x="9137713" y="5880117"/>
            <a:ext cx="914680" cy="307777"/>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Tree>
    <p:extLst>
      <p:ext uri="{BB962C8B-B14F-4D97-AF65-F5344CB8AC3E}">
        <p14:creationId xmlns:p14="http://schemas.microsoft.com/office/powerpoint/2010/main" val="2178237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3 – Choose Speakers</a:t>
            </a:r>
            <a:endParaRPr lang="en-US" sz="4200" b="1" dirty="0"/>
          </a:p>
        </p:txBody>
      </p:sp>
      <p:sp>
        <p:nvSpPr>
          <p:cNvPr id="5" name="Rectangle 4"/>
          <p:cNvSpPr/>
          <p:nvPr/>
        </p:nvSpPr>
        <p:spPr>
          <a:xfrm>
            <a:off x="1398494" y="2178424"/>
            <a:ext cx="2357718" cy="8875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77474" cy="3662541"/>
          </a:xfrm>
          <a:prstGeom prst="rect">
            <a:avLst/>
          </a:prstGeom>
          <a:noFill/>
        </p:spPr>
        <p:txBody>
          <a:bodyPr wrap="square" rtlCol="0">
            <a:spAutoFit/>
          </a:bodyPr>
          <a:lstStyle/>
          <a:p>
            <a:r>
              <a:rPr lang="en-US" sz="3600" b="1" dirty="0" smtClean="0"/>
              <a:t>Considerations</a:t>
            </a:r>
          </a:p>
          <a:p>
            <a:pPr marL="742950" indent="-742950">
              <a:buFont typeface="Arial" panose="020B0604020202020204" pitchFamily="34" charset="0"/>
              <a:buChar char="•"/>
            </a:pPr>
            <a:r>
              <a:rPr lang="en-US" sz="2800" dirty="0"/>
              <a:t>Ambient Noise</a:t>
            </a:r>
          </a:p>
          <a:p>
            <a:pPr marL="742950" indent="-742950">
              <a:buFont typeface="Arial" panose="020B0604020202020204" pitchFamily="34" charset="0"/>
              <a:buChar char="•"/>
            </a:pPr>
            <a:r>
              <a:rPr lang="en-US" sz="2800" dirty="0" smtClean="0"/>
              <a:t>Volume Level</a:t>
            </a:r>
          </a:p>
          <a:p>
            <a:pPr marL="742950" indent="-742950">
              <a:buFont typeface="Arial" panose="020B0604020202020204" pitchFamily="34" charset="0"/>
              <a:buChar char="•"/>
            </a:pPr>
            <a:r>
              <a:rPr lang="en-US" sz="2800" dirty="0" smtClean="0"/>
              <a:t>Ceiling Height</a:t>
            </a:r>
          </a:p>
          <a:p>
            <a:pPr marL="742950" indent="-742950">
              <a:buFont typeface="Arial" panose="020B0604020202020204" pitchFamily="34" charset="0"/>
              <a:buChar char="•"/>
            </a:pPr>
            <a:r>
              <a:rPr lang="en-US" sz="2800" dirty="0" smtClean="0"/>
              <a:t>Coverage </a:t>
            </a:r>
            <a:r>
              <a:rPr lang="en-US" sz="2800" dirty="0"/>
              <a:t>density</a:t>
            </a:r>
          </a:p>
          <a:p>
            <a:pPr marL="742950" indent="-742950">
              <a:buFont typeface="Arial" panose="020B0604020202020204" pitchFamily="34" charset="0"/>
              <a:buChar char="•"/>
            </a:pPr>
            <a:r>
              <a:rPr lang="en-US" sz="2800" dirty="0" smtClean="0"/>
              <a:t>Speaker Type</a:t>
            </a:r>
          </a:p>
          <a:p>
            <a:pPr marL="742950" indent="-742950">
              <a:buFont typeface="Arial" panose="020B0604020202020204" pitchFamily="34" charset="0"/>
              <a:buChar char="•"/>
            </a:pPr>
            <a:r>
              <a:rPr lang="en-US" sz="2800" dirty="0" smtClean="0"/>
              <a:t>Loading </a:t>
            </a:r>
          </a:p>
          <a:p>
            <a:pPr marL="742950" indent="-742950">
              <a:buFont typeface="Arial" panose="020B0604020202020204" pitchFamily="34" charset="0"/>
              <a:buChar char="•"/>
            </a:pPr>
            <a:endParaRPr lang="en-US" sz="28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811" y="2178424"/>
            <a:ext cx="7878189" cy="3488167"/>
          </a:xfrm>
          <a:prstGeom prst="rect">
            <a:avLst/>
          </a:prstGeom>
        </p:spPr>
      </p:pic>
    </p:spTree>
    <p:extLst>
      <p:ext uri="{BB962C8B-B14F-4D97-AF65-F5344CB8AC3E}">
        <p14:creationId xmlns:p14="http://schemas.microsoft.com/office/powerpoint/2010/main" val="5185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35052" cy="4093428"/>
          </a:xfrm>
          <a:prstGeom prst="rect">
            <a:avLst/>
          </a:prstGeom>
          <a:noFill/>
        </p:spPr>
        <p:txBody>
          <a:bodyPr wrap="square" rtlCol="0">
            <a:spAutoFit/>
          </a:bodyPr>
          <a:lstStyle/>
          <a:p>
            <a:r>
              <a:rPr lang="en-US" sz="3600" b="1" dirty="0" smtClean="0"/>
              <a:t>Zones</a:t>
            </a:r>
          </a:p>
          <a:p>
            <a:pPr marL="742950" indent="-742950">
              <a:buFont typeface="Arial" panose="020B0604020202020204" pitchFamily="34" charset="0"/>
              <a:buChar char="•"/>
            </a:pPr>
            <a:r>
              <a:rPr lang="en-US" sz="2800" dirty="0" smtClean="0"/>
              <a:t>Sales Floor –      AD-P6T </a:t>
            </a:r>
          </a:p>
          <a:p>
            <a:pPr marL="742950" indent="-742950">
              <a:buFont typeface="Arial" panose="020B0604020202020204" pitchFamily="34" charset="0"/>
              <a:buChar char="•"/>
            </a:pPr>
            <a:r>
              <a:rPr lang="en-US" sz="2800" dirty="0" smtClean="0"/>
              <a:t>Dressing Rooms – AD-C6T</a:t>
            </a:r>
          </a:p>
          <a:p>
            <a:pPr marL="742950" indent="-742950">
              <a:buFont typeface="Arial" panose="020B0604020202020204" pitchFamily="34" charset="0"/>
              <a:buChar char="•"/>
            </a:pPr>
            <a:r>
              <a:rPr lang="en-US" sz="2800" dirty="0" smtClean="0"/>
              <a:t>Break Rooms – AD-C6T</a:t>
            </a:r>
          </a:p>
          <a:p>
            <a:pPr marL="742950" indent="-742950">
              <a:buFont typeface="Arial" panose="020B0604020202020204" pitchFamily="34" charset="0"/>
              <a:buChar char="•"/>
            </a:pPr>
            <a:r>
              <a:rPr lang="en-US" sz="2800" dirty="0" smtClean="0"/>
              <a:t>Bathroom –        AD-C6T</a:t>
            </a:r>
            <a:endParaRPr lang="en-US" sz="2800" dirty="0"/>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3 – Choose </a:t>
            </a:r>
            <a:r>
              <a:rPr lang="en-US" sz="4200" b="1" dirty="0"/>
              <a:t>S</a:t>
            </a:r>
            <a:r>
              <a:rPr lang="en-US" sz="4200" b="1" dirty="0" smtClean="0"/>
              <a:t>peakers: AD-P/C Series </a:t>
            </a:r>
            <a:endParaRPr lang="en-US" sz="4200" b="1" dirty="0"/>
          </a:p>
        </p:txBody>
      </p:sp>
      <p:pic>
        <p:nvPicPr>
          <p:cNvPr id="4" name="Picture 3"/>
          <p:cNvPicPr>
            <a:picLocks noChangeAspect="1"/>
          </p:cNvPicPr>
          <p:nvPr/>
        </p:nvPicPr>
        <p:blipFill rotWithShape="1">
          <a:blip r:embed="rId4"/>
          <a:srcRect t="18621"/>
          <a:stretch/>
        </p:blipFill>
        <p:spPr>
          <a:xfrm>
            <a:off x="4573170" y="2114617"/>
            <a:ext cx="7263325" cy="3300548"/>
          </a:xfrm>
          <a:prstGeom prst="rect">
            <a:avLst/>
          </a:prstGeom>
        </p:spPr>
      </p:pic>
      <p:sp>
        <p:nvSpPr>
          <p:cNvPr id="5" name="Rectangle 4"/>
          <p:cNvSpPr/>
          <p:nvPr/>
        </p:nvSpPr>
        <p:spPr>
          <a:xfrm>
            <a:off x="4573170" y="2114617"/>
            <a:ext cx="7253070" cy="1046594"/>
          </a:xfrm>
          <a:prstGeom prst="rect">
            <a:avLst/>
          </a:prstGeom>
          <a:solidFill>
            <a:srgbClr val="313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11634" y="2299063"/>
            <a:ext cx="6679475" cy="707886"/>
          </a:xfrm>
          <a:prstGeom prst="rect">
            <a:avLst/>
          </a:prstGeom>
          <a:noFill/>
        </p:spPr>
        <p:txBody>
          <a:bodyPr wrap="square" rtlCol="0">
            <a:spAutoFit/>
          </a:bodyPr>
          <a:lstStyle/>
          <a:p>
            <a:pPr algn="ctr"/>
            <a:r>
              <a:rPr lang="en-US" sz="4000" dirty="0" smtClean="0">
                <a:solidFill>
                  <a:schemeClr val="bg1"/>
                </a:solidFill>
              </a:rPr>
              <a:t>DESIGNED TO MIX AND MATCH</a:t>
            </a:r>
            <a:endParaRPr lang="en-US" sz="4000" dirty="0">
              <a:solidFill>
                <a:schemeClr val="bg1"/>
              </a:solidFill>
            </a:endParaRPr>
          </a:p>
        </p:txBody>
      </p:sp>
    </p:spTree>
    <p:extLst>
      <p:ext uri="{BB962C8B-B14F-4D97-AF65-F5344CB8AC3E}">
        <p14:creationId xmlns:p14="http://schemas.microsoft.com/office/powerpoint/2010/main" val="1389996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4 – Design Speaker Layout</a:t>
            </a:r>
            <a:endParaRPr lang="en-US" sz="4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577474" cy="3662541"/>
          </a:xfrm>
          <a:prstGeom prst="rect">
            <a:avLst/>
          </a:prstGeom>
          <a:noFill/>
        </p:spPr>
        <p:txBody>
          <a:bodyPr wrap="square" rtlCol="0">
            <a:spAutoFit/>
          </a:bodyPr>
          <a:lstStyle/>
          <a:p>
            <a:r>
              <a:rPr lang="en-US" sz="3600" b="1" dirty="0" smtClean="0"/>
              <a:t>Considerations</a:t>
            </a:r>
          </a:p>
          <a:p>
            <a:pPr marL="742950" indent="-742950">
              <a:buFont typeface="Arial" panose="020B0604020202020204" pitchFamily="34" charset="0"/>
              <a:buChar char="•"/>
            </a:pPr>
            <a:r>
              <a:rPr lang="en-US" sz="2800" dirty="0"/>
              <a:t>Ambient Noise</a:t>
            </a:r>
          </a:p>
          <a:p>
            <a:pPr marL="742950" indent="-742950">
              <a:buFont typeface="Arial" panose="020B0604020202020204" pitchFamily="34" charset="0"/>
              <a:buChar char="•"/>
            </a:pPr>
            <a:r>
              <a:rPr lang="en-US" sz="2800" dirty="0" smtClean="0"/>
              <a:t>Volume Level</a:t>
            </a:r>
          </a:p>
          <a:p>
            <a:pPr marL="742950" indent="-742950">
              <a:buFont typeface="Arial" panose="020B0604020202020204" pitchFamily="34" charset="0"/>
              <a:buChar char="•"/>
            </a:pPr>
            <a:r>
              <a:rPr lang="en-US" sz="2800" dirty="0" smtClean="0"/>
              <a:t>Ceiling Height</a:t>
            </a:r>
          </a:p>
          <a:p>
            <a:pPr marL="742950" indent="-742950">
              <a:buFont typeface="Arial" panose="020B0604020202020204" pitchFamily="34" charset="0"/>
              <a:buChar char="•"/>
            </a:pPr>
            <a:r>
              <a:rPr lang="en-US" sz="2800" dirty="0" smtClean="0"/>
              <a:t>Coverage </a:t>
            </a:r>
            <a:r>
              <a:rPr lang="en-US" sz="2800" dirty="0"/>
              <a:t>density</a:t>
            </a:r>
          </a:p>
          <a:p>
            <a:pPr marL="742950" indent="-742950">
              <a:buFont typeface="Arial" panose="020B0604020202020204" pitchFamily="34" charset="0"/>
              <a:buChar char="•"/>
            </a:pPr>
            <a:r>
              <a:rPr lang="en-US" sz="2800" dirty="0" smtClean="0"/>
              <a:t>Speaker Type</a:t>
            </a:r>
          </a:p>
          <a:p>
            <a:pPr marL="742950" indent="-742950">
              <a:buFont typeface="Arial" panose="020B0604020202020204" pitchFamily="34" charset="0"/>
              <a:buChar char="•"/>
            </a:pPr>
            <a:r>
              <a:rPr lang="en-US" sz="2800" dirty="0" smtClean="0"/>
              <a:t>Loading </a:t>
            </a:r>
          </a:p>
          <a:p>
            <a:pPr marL="742950" indent="-742950">
              <a:buFont typeface="Arial" panose="020B0604020202020204" pitchFamily="34" charset="0"/>
              <a:buChar char="•"/>
            </a:pPr>
            <a:endParaRPr lang="en-US" sz="2800" dirty="0"/>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53427" y="3121843"/>
            <a:ext cx="1319752" cy="2053472"/>
          </a:xfrm>
          <a:prstGeom prst="roundRect">
            <a:avLst/>
          </a:prstGeom>
          <a:solidFill>
            <a:srgbClr val="008000">
              <a:alpha val="14902"/>
            </a:srgb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3443" y="5315841"/>
            <a:ext cx="3577474" cy="646331"/>
          </a:xfrm>
          <a:prstGeom prst="rect">
            <a:avLst/>
          </a:prstGeom>
          <a:noFill/>
        </p:spPr>
        <p:txBody>
          <a:bodyPr wrap="square" rtlCol="0">
            <a:spAutoFit/>
          </a:bodyPr>
          <a:lstStyle/>
          <a:p>
            <a:r>
              <a:rPr lang="en-US" sz="3600" b="1" dirty="0" smtClean="0"/>
              <a:t>EASE Address</a:t>
            </a:r>
            <a:endParaRPr lang="en-US" sz="3600" b="1" dirty="0"/>
          </a:p>
        </p:txBody>
      </p:sp>
      <p:sp>
        <p:nvSpPr>
          <p:cNvPr id="13" name="Rounded Rectangle 12"/>
          <p:cNvSpPr/>
          <p:nvPr/>
        </p:nvSpPr>
        <p:spPr>
          <a:xfrm>
            <a:off x="9153427" y="5264870"/>
            <a:ext cx="843699" cy="589176"/>
          </a:xfrm>
          <a:prstGeom prst="roundRect">
            <a:avLst/>
          </a:prstGeom>
          <a:solidFill>
            <a:srgbClr val="FFC000">
              <a:alpha val="1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47996" y="2952150"/>
            <a:ext cx="978864" cy="307777"/>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20" name="TextBox 19"/>
          <p:cNvSpPr txBox="1"/>
          <p:nvPr/>
        </p:nvSpPr>
        <p:spPr>
          <a:xfrm>
            <a:off x="9412013" y="2508643"/>
            <a:ext cx="837279" cy="523220"/>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21" name="TextBox 20"/>
          <p:cNvSpPr txBox="1"/>
          <p:nvPr/>
        </p:nvSpPr>
        <p:spPr>
          <a:xfrm>
            <a:off x="9514001" y="4623939"/>
            <a:ext cx="683951" cy="523220"/>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22" name="TextBox 21"/>
          <p:cNvSpPr txBox="1"/>
          <p:nvPr/>
        </p:nvSpPr>
        <p:spPr>
          <a:xfrm>
            <a:off x="9137713" y="5880117"/>
            <a:ext cx="914680" cy="307777"/>
          </a:xfrm>
          <a:prstGeom prst="rect">
            <a:avLst/>
          </a:prstGeom>
          <a:solidFill>
            <a:schemeClr val="tx1">
              <a:alpha val="83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Tree>
    <p:extLst>
      <p:ext uri="{BB962C8B-B14F-4D97-AF65-F5344CB8AC3E}">
        <p14:creationId xmlns:p14="http://schemas.microsoft.com/office/powerpoint/2010/main" val="68874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4"/>
          <a:srcRect l="4153" t="3215" r="4752" b="4182"/>
          <a:stretch/>
        </p:blipFill>
        <p:spPr>
          <a:xfrm>
            <a:off x="4218495" y="1231181"/>
            <a:ext cx="7370358" cy="5278219"/>
          </a:xfrm>
          <a:prstGeom prst="rect">
            <a:avLst/>
          </a:prstGeom>
        </p:spPr>
      </p:pic>
      <p:sp>
        <p:nvSpPr>
          <p:cNvPr id="7" name="TextBox 6"/>
          <p:cNvSpPr txBox="1"/>
          <p:nvPr/>
        </p:nvSpPr>
        <p:spPr>
          <a:xfrm>
            <a:off x="683443" y="1607270"/>
            <a:ext cx="3535052" cy="4093428"/>
          </a:xfrm>
          <a:prstGeom prst="rect">
            <a:avLst/>
          </a:prstGeom>
          <a:noFill/>
        </p:spPr>
        <p:txBody>
          <a:bodyPr wrap="square" rtlCol="0">
            <a:spAutoFit/>
          </a:bodyPr>
          <a:lstStyle/>
          <a:p>
            <a:r>
              <a:rPr lang="en-US" sz="3600" b="1" dirty="0" smtClean="0"/>
              <a:t>Zones</a:t>
            </a:r>
          </a:p>
          <a:p>
            <a:pPr marL="742950" indent="-742950">
              <a:buFont typeface="Arial" panose="020B0604020202020204" pitchFamily="34" charset="0"/>
              <a:buChar char="•"/>
            </a:pPr>
            <a:r>
              <a:rPr lang="en-US" sz="2800" dirty="0" smtClean="0"/>
              <a:t>Sales Floor –      (9) AD-P6T </a:t>
            </a:r>
          </a:p>
          <a:p>
            <a:pPr marL="742950" indent="-742950">
              <a:buFont typeface="Arial" panose="020B0604020202020204" pitchFamily="34" charset="0"/>
              <a:buChar char="•"/>
            </a:pPr>
            <a:r>
              <a:rPr lang="en-US" sz="2800" dirty="0" smtClean="0"/>
              <a:t>Dressing Rooms – (2) AD-C6T</a:t>
            </a:r>
          </a:p>
          <a:p>
            <a:pPr marL="742950" indent="-742950">
              <a:buFont typeface="Arial" panose="020B0604020202020204" pitchFamily="34" charset="0"/>
              <a:buChar char="•"/>
            </a:pPr>
            <a:r>
              <a:rPr lang="en-US" sz="2800" dirty="0" smtClean="0"/>
              <a:t>Break Rooms – (2) AD-C6T</a:t>
            </a:r>
          </a:p>
          <a:p>
            <a:pPr marL="742950" indent="-742950">
              <a:buFont typeface="Arial" panose="020B0604020202020204" pitchFamily="34" charset="0"/>
              <a:buChar char="•"/>
            </a:pPr>
            <a:r>
              <a:rPr lang="en-US" sz="2800" dirty="0" smtClean="0"/>
              <a:t>Bathroom –        (1) AD-C6T</a:t>
            </a:r>
            <a:endParaRPr lang="en-US" sz="2800" dirty="0"/>
          </a:p>
        </p:txBody>
      </p:sp>
      <p:sp>
        <p:nvSpPr>
          <p:cNvPr id="15" name="TextBox 14"/>
          <p:cNvSpPr txBox="1"/>
          <p:nvPr/>
        </p:nvSpPr>
        <p:spPr>
          <a:xfrm>
            <a:off x="239745" y="165463"/>
            <a:ext cx="10485120" cy="738664"/>
          </a:xfrm>
          <a:prstGeom prst="rect">
            <a:avLst/>
          </a:prstGeom>
          <a:noFill/>
        </p:spPr>
        <p:txBody>
          <a:bodyPr wrap="square" rtlCol="0">
            <a:spAutoFit/>
          </a:bodyPr>
          <a:lstStyle/>
          <a:p>
            <a:r>
              <a:rPr lang="en-US" sz="4200" b="1" dirty="0" smtClean="0"/>
              <a:t>Step 4a – Design Speaker Layout</a:t>
            </a:r>
            <a:endParaRPr lang="en-US" sz="4200" b="1" dirty="0"/>
          </a:p>
        </p:txBody>
      </p:sp>
      <p:sp>
        <p:nvSpPr>
          <p:cNvPr id="21" name="TextBox 20"/>
          <p:cNvSpPr txBox="1"/>
          <p:nvPr/>
        </p:nvSpPr>
        <p:spPr>
          <a:xfrm>
            <a:off x="6774683" y="3031863"/>
            <a:ext cx="978864"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22" name="TextBox 21"/>
          <p:cNvSpPr txBox="1"/>
          <p:nvPr/>
        </p:nvSpPr>
        <p:spPr>
          <a:xfrm>
            <a:off x="9370606" y="2580361"/>
            <a:ext cx="837279"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23" name="TextBox 22"/>
          <p:cNvSpPr txBox="1"/>
          <p:nvPr/>
        </p:nvSpPr>
        <p:spPr>
          <a:xfrm>
            <a:off x="9447271" y="4695656"/>
            <a:ext cx="683951"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24" name="TextBox 23"/>
          <p:cNvSpPr txBox="1"/>
          <p:nvPr/>
        </p:nvSpPr>
        <p:spPr>
          <a:xfrm>
            <a:off x="9101854" y="5889082"/>
            <a:ext cx="914680"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Tree>
    <p:extLst>
      <p:ext uri="{BB962C8B-B14F-4D97-AF65-F5344CB8AC3E}">
        <p14:creationId xmlns:p14="http://schemas.microsoft.com/office/powerpoint/2010/main" val="2099374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35052" cy="4093428"/>
          </a:xfrm>
          <a:prstGeom prst="rect">
            <a:avLst/>
          </a:prstGeom>
          <a:noFill/>
        </p:spPr>
        <p:txBody>
          <a:bodyPr wrap="square" rtlCol="0">
            <a:spAutoFit/>
          </a:bodyPr>
          <a:lstStyle/>
          <a:p>
            <a:r>
              <a:rPr lang="en-US" sz="3600" b="1" dirty="0" smtClean="0"/>
              <a:t>Zones</a:t>
            </a:r>
          </a:p>
          <a:p>
            <a:pPr marL="742950" indent="-742950">
              <a:buFont typeface="Arial" panose="020B0604020202020204" pitchFamily="34" charset="0"/>
              <a:buChar char="•"/>
            </a:pPr>
            <a:r>
              <a:rPr lang="en-US" sz="2800" dirty="0" smtClean="0"/>
              <a:t>Sales Floor –      248 Watts</a:t>
            </a:r>
          </a:p>
          <a:p>
            <a:pPr marL="742950" indent="-742950">
              <a:buFont typeface="Arial" panose="020B0604020202020204" pitchFamily="34" charset="0"/>
              <a:buChar char="•"/>
            </a:pPr>
            <a:r>
              <a:rPr lang="en-US" sz="2800" dirty="0" smtClean="0"/>
              <a:t>Dressing Rooms – 30 Watts</a:t>
            </a:r>
          </a:p>
          <a:p>
            <a:pPr marL="742950" indent="-742950">
              <a:buFont typeface="Arial" panose="020B0604020202020204" pitchFamily="34" charset="0"/>
              <a:buChar char="•"/>
            </a:pPr>
            <a:r>
              <a:rPr lang="en-US" sz="2800" dirty="0" smtClean="0"/>
              <a:t>Break Rooms –  30 Watts</a:t>
            </a:r>
          </a:p>
          <a:p>
            <a:pPr marL="742950" indent="-742950">
              <a:buFont typeface="Arial" panose="020B0604020202020204" pitchFamily="34" charset="0"/>
              <a:buChar char="•"/>
            </a:pPr>
            <a:r>
              <a:rPr lang="en-US" sz="2800" dirty="0" smtClean="0"/>
              <a:t>Bathroom –        15 Watts</a:t>
            </a:r>
            <a:endParaRPr lang="en-US" sz="2800" dirty="0"/>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4b – Choose Amps</a:t>
            </a:r>
            <a:endParaRPr lang="en-US" sz="4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1000">
            <a:off x="4929112" y="1695278"/>
            <a:ext cx="3286791" cy="44248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5646">
            <a:off x="6006840" y="1569530"/>
            <a:ext cx="3292583" cy="440748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9159">
            <a:off x="7015722" y="1682247"/>
            <a:ext cx="3298374" cy="445092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32935">
            <a:off x="7937116" y="2131478"/>
            <a:ext cx="2941156" cy="3924879"/>
          </a:xfrm>
          <a:prstGeom prst="rect">
            <a:avLst/>
          </a:prstGeom>
        </p:spPr>
      </p:pic>
    </p:spTree>
    <p:extLst>
      <p:ext uri="{BB962C8B-B14F-4D97-AF65-F5344CB8AC3E}">
        <p14:creationId xmlns:p14="http://schemas.microsoft.com/office/powerpoint/2010/main" val="481049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 action="ppaction://noaction"/>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 y="0"/>
            <a:ext cx="1219009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5" name="TextBox 4"/>
          <p:cNvSpPr txBox="1"/>
          <p:nvPr/>
        </p:nvSpPr>
        <p:spPr>
          <a:xfrm>
            <a:off x="239745" y="165463"/>
            <a:ext cx="10485120" cy="738664"/>
          </a:xfrm>
          <a:prstGeom prst="rect">
            <a:avLst/>
          </a:prstGeom>
          <a:noFill/>
        </p:spPr>
        <p:txBody>
          <a:bodyPr wrap="square" rtlCol="0">
            <a:spAutoFit/>
          </a:bodyPr>
          <a:lstStyle/>
          <a:p>
            <a:r>
              <a:rPr lang="en-US" sz="4200" b="1" dirty="0" smtClean="0"/>
              <a:t>Step 4b – Choose Amps: MP-A Series</a:t>
            </a:r>
            <a:endParaRPr lang="en-US" sz="4200" b="1" dirty="0"/>
          </a:p>
        </p:txBody>
      </p:sp>
    </p:spTree>
    <p:extLst>
      <p:ext uri="{BB962C8B-B14F-4D97-AF65-F5344CB8AC3E}">
        <p14:creationId xmlns:p14="http://schemas.microsoft.com/office/powerpoint/2010/main" val="8268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385717-8A5B-8E49-ABB5-A089164C9E21}"/>
              </a:ext>
            </a:extLst>
          </p:cNvPr>
          <p:cNvSpPr txBox="1"/>
          <p:nvPr/>
        </p:nvSpPr>
        <p:spPr>
          <a:xfrm>
            <a:off x="335280" y="1"/>
            <a:ext cx="6096000" cy="1358537"/>
          </a:xfrm>
          <a:prstGeom prst="rect">
            <a:avLst/>
          </a:prstGeom>
        </p:spPr>
        <p:txBody>
          <a:bodyPr vert="horz" wrap="square" lIns="91440" tIns="45720" rIns="91440" bIns="45720" rtlCol="0" anchor="ctr">
            <a:normAutofit/>
          </a:bodyPr>
          <a:lstStyle/>
          <a:p>
            <a:pPr marL="274309"/>
            <a:r>
              <a:rPr lang="en-US" sz="4000" b="1" dirty="0">
                <a:solidFill>
                  <a:schemeClr val="bg1"/>
                </a:solidFill>
                <a:latin typeface="HelveticaNeueLT Pro 65 Md" panose="020B0604020202020204" pitchFamily="34" charset="0"/>
              </a:rPr>
              <a:t>rules of engagement</a:t>
            </a:r>
          </a:p>
        </p:txBody>
      </p:sp>
      <p:sp>
        <p:nvSpPr>
          <p:cNvPr id="3" name="TextBox 2"/>
          <p:cNvSpPr txBox="1"/>
          <p:nvPr/>
        </p:nvSpPr>
        <p:spPr>
          <a:xfrm>
            <a:off x="779488" y="1978702"/>
            <a:ext cx="10882859" cy="3912433"/>
          </a:xfrm>
          <a:prstGeom prst="rect">
            <a:avLst/>
          </a:prstGeom>
        </p:spPr>
        <p:txBody>
          <a:bodyPr vert="horz" wrap="none" lIns="91440" tIns="45720" rIns="91440" bIns="45720" rtlCol="0" anchor="ctr">
            <a:normAutofit/>
          </a:bodyPr>
          <a:lstStyle/>
          <a:p>
            <a:pPr marL="285738" indent="-285738">
              <a:buFont typeface="Arial" panose="020B0604020202020204" pitchFamily="34" charset="0"/>
              <a:buChar char="•"/>
            </a:pPr>
            <a:endParaRPr lang="en-US" sz="1600" b="1" dirty="0">
              <a:latin typeface="Helvetica Neue LT Pro 65 Medium" panose="020B0604020202020204" pitchFamily="34" charset="77"/>
            </a:endParaRPr>
          </a:p>
        </p:txBody>
      </p:sp>
      <p:sp>
        <p:nvSpPr>
          <p:cNvPr id="6" name="Content Placeholder 1"/>
          <p:cNvSpPr txBox="1">
            <a:spLocks/>
          </p:cNvSpPr>
          <p:nvPr/>
        </p:nvSpPr>
        <p:spPr>
          <a:xfrm>
            <a:off x="609600" y="1653729"/>
            <a:ext cx="10972800" cy="4297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T Pro 65 Medium" panose="020B06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T Pro 45 Light"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T Pro 45 Light" panose="020B0403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T Pro 45 Light" panose="020B0403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T Pro 45 Light" panose="020B0403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HelveticaNeueLT Pro 65 Md" panose="020B0604020202020204" pitchFamily="34" charset="0"/>
              </a:rPr>
              <a:t>Ask questions throughout the webinar!</a:t>
            </a:r>
          </a:p>
          <a:p>
            <a:pPr lvl="1">
              <a:lnSpc>
                <a:spcPct val="150000"/>
              </a:lnSpc>
            </a:pPr>
            <a:r>
              <a:rPr lang="en-US" sz="2200" dirty="0">
                <a:latin typeface="HelveticaNeueLT Pro 45 Lt" panose="020B0403020202020204" pitchFamily="34" charset="0"/>
              </a:rPr>
              <a:t>Please put your questions in the </a:t>
            </a:r>
            <a:r>
              <a:rPr lang="en-US" sz="2200" dirty="0">
                <a:solidFill>
                  <a:srgbClr val="00B050"/>
                </a:solidFill>
                <a:latin typeface="HelveticaNeueLT Pro 45 Lt" panose="020B0403020202020204" pitchFamily="34" charset="0"/>
              </a:rPr>
              <a:t>Q&amp;A Section</a:t>
            </a:r>
            <a:r>
              <a:rPr lang="en-US" sz="2200" dirty="0">
                <a:latin typeface="HelveticaNeueLT Pro 45 Lt" panose="020B0403020202020204" pitchFamily="34" charset="0"/>
              </a:rPr>
              <a:t>, not the chat window</a:t>
            </a:r>
          </a:p>
          <a:p>
            <a:pPr lvl="1">
              <a:lnSpc>
                <a:spcPct val="150000"/>
              </a:lnSpc>
            </a:pPr>
            <a:r>
              <a:rPr lang="en-US" sz="2200" dirty="0">
                <a:latin typeface="HelveticaNeueLT Pro 45 Lt" panose="020B0403020202020204" pitchFamily="34" charset="0"/>
              </a:rPr>
              <a:t>If a question is unable to be answered during this session a QSC team member will respond directly via email (as long as the question is not asked anonymously) </a:t>
            </a:r>
          </a:p>
          <a:p>
            <a:pPr marL="457182" lvl="1" indent="0">
              <a:buNone/>
            </a:pPr>
            <a:endParaRPr lang="en-US" dirty="0">
              <a:latin typeface="HelveticaNeueLT Pro 45 Lt" panose="020B0403020202020204" pitchFamily="34" charset="0"/>
            </a:endParaRPr>
          </a:p>
          <a:p>
            <a:pPr marL="0" indent="0">
              <a:buNone/>
            </a:pPr>
            <a:r>
              <a:rPr lang="en-US" dirty="0" err="1">
                <a:latin typeface="HelveticaNeueLT Pro 65 Md" panose="020B0604020202020204" pitchFamily="34" charset="0"/>
              </a:rPr>
              <a:t>VoiP</a:t>
            </a:r>
            <a:r>
              <a:rPr lang="en-US" dirty="0">
                <a:latin typeface="HelveticaNeueLT Pro 65 Md" panose="020B0604020202020204" pitchFamily="34" charset="0"/>
              </a:rPr>
              <a:t> is enabled for those who wish to ask a live question!</a:t>
            </a:r>
          </a:p>
          <a:p>
            <a:pPr lvl="1">
              <a:lnSpc>
                <a:spcPct val="150000"/>
              </a:lnSpc>
            </a:pPr>
            <a:r>
              <a:rPr lang="en-US" sz="2200" dirty="0">
                <a:latin typeface="HelveticaNeueLT Pro 45 Lt" panose="020B0403020202020204" pitchFamily="34" charset="0"/>
              </a:rPr>
              <a:t>To do so, please raise your hand and the host will unmute your microphone</a:t>
            </a:r>
          </a:p>
          <a:p>
            <a:pPr marL="457182" lvl="1" indent="0">
              <a:buNone/>
            </a:pPr>
            <a:endParaRPr lang="en-US" dirty="0">
              <a:latin typeface="HelveticaNeueLT Pro 45 Lt" panose="020B0403020202020204" pitchFamily="34" charset="0"/>
            </a:endParaRPr>
          </a:p>
        </p:txBody>
      </p:sp>
    </p:spTree>
    <p:extLst>
      <p:ext uri="{BB962C8B-B14F-4D97-AF65-F5344CB8AC3E}">
        <p14:creationId xmlns:p14="http://schemas.microsoft.com/office/powerpoint/2010/main" val="2203842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5" name="TextBox 4"/>
          <p:cNvSpPr txBox="1"/>
          <p:nvPr/>
        </p:nvSpPr>
        <p:spPr>
          <a:xfrm>
            <a:off x="239745" y="165463"/>
            <a:ext cx="10485120" cy="738664"/>
          </a:xfrm>
          <a:prstGeom prst="rect">
            <a:avLst/>
          </a:prstGeom>
          <a:noFill/>
        </p:spPr>
        <p:txBody>
          <a:bodyPr wrap="square" rtlCol="0">
            <a:spAutoFit/>
          </a:bodyPr>
          <a:lstStyle/>
          <a:p>
            <a:r>
              <a:rPr lang="en-US" sz="4200" b="1" dirty="0" smtClean="0"/>
              <a:t>Step 4b – Choose Amps: MP-A Series</a:t>
            </a:r>
            <a:endParaRPr lang="en-US" sz="4200" b="1" dirty="0"/>
          </a:p>
        </p:txBody>
      </p:sp>
    </p:spTree>
    <p:extLst>
      <p:ext uri="{BB962C8B-B14F-4D97-AF65-F5344CB8AC3E}">
        <p14:creationId xmlns:p14="http://schemas.microsoft.com/office/powerpoint/2010/main" val="1569421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35052" cy="3970318"/>
          </a:xfrm>
          <a:prstGeom prst="rect">
            <a:avLst/>
          </a:prstGeom>
          <a:noFill/>
        </p:spPr>
        <p:txBody>
          <a:bodyPr wrap="square" rtlCol="0">
            <a:spAutoFit/>
          </a:bodyPr>
          <a:lstStyle/>
          <a:p>
            <a:r>
              <a:rPr lang="en-US" sz="3600" b="1" dirty="0" smtClean="0"/>
              <a:t>Programming Considerations</a:t>
            </a:r>
          </a:p>
          <a:p>
            <a:pPr marL="742950" indent="-742950">
              <a:buFont typeface="Arial" panose="020B0604020202020204" pitchFamily="34" charset="0"/>
              <a:buChar char="•"/>
            </a:pPr>
            <a:r>
              <a:rPr lang="en-US" sz="2800" dirty="0" smtClean="0"/>
              <a:t>Input Signals</a:t>
            </a:r>
          </a:p>
          <a:p>
            <a:pPr marL="1200150" lvl="1" indent="-742950">
              <a:buSzPct val="70000"/>
              <a:buFont typeface="Courier New" panose="02070309020205020404" pitchFamily="49" charset="0"/>
              <a:buChar char="o"/>
            </a:pPr>
            <a:r>
              <a:rPr lang="en-US" sz="2000" dirty="0" smtClean="0"/>
              <a:t>BGM Content</a:t>
            </a:r>
          </a:p>
          <a:p>
            <a:pPr marL="1200150" lvl="1" indent="-742950">
              <a:buSzPct val="70000"/>
              <a:buFont typeface="Courier New" panose="02070309020205020404" pitchFamily="49" charset="0"/>
              <a:buChar char="o"/>
            </a:pPr>
            <a:r>
              <a:rPr lang="en-US" sz="2000" dirty="0" smtClean="0"/>
              <a:t>Phone Input</a:t>
            </a:r>
          </a:p>
          <a:p>
            <a:pPr marL="742950" indent="-742950">
              <a:buFont typeface="Arial" panose="020B0604020202020204" pitchFamily="34" charset="0"/>
              <a:buChar char="•"/>
            </a:pPr>
            <a:r>
              <a:rPr lang="en-US" sz="2800" dirty="0" smtClean="0"/>
              <a:t>Output Zones      &amp; Speakers</a:t>
            </a:r>
          </a:p>
          <a:p>
            <a:pPr marL="742950" indent="-742950">
              <a:buFont typeface="Arial" panose="020B0604020202020204" pitchFamily="34" charset="0"/>
              <a:buChar char="•"/>
            </a:pPr>
            <a:r>
              <a:rPr lang="en-US" sz="2800" dirty="0" smtClean="0"/>
              <a:t>Control Types      &amp; Locations</a:t>
            </a:r>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a:t>
            </a:r>
            <a:endParaRPr lang="en-US" sz="4200" b="1" dirty="0"/>
          </a:p>
        </p:txBody>
      </p:sp>
      <p:pic>
        <p:nvPicPr>
          <p:cNvPr id="9" name="Picture 8"/>
          <p:cNvPicPr>
            <a:picLocks noChangeAspect="1"/>
          </p:cNvPicPr>
          <p:nvPr/>
        </p:nvPicPr>
        <p:blipFill rotWithShape="1">
          <a:blip r:embed="rId3"/>
          <a:srcRect l="4153" t="3215" r="4752" b="4182"/>
          <a:stretch/>
        </p:blipFill>
        <p:spPr>
          <a:xfrm>
            <a:off x="4218495" y="1231181"/>
            <a:ext cx="7370358" cy="5278219"/>
          </a:xfrm>
          <a:prstGeom prst="rect">
            <a:avLst/>
          </a:prstGeom>
        </p:spPr>
      </p:pic>
      <p:sp>
        <p:nvSpPr>
          <p:cNvPr id="10" name="TextBox 9"/>
          <p:cNvSpPr txBox="1"/>
          <p:nvPr/>
        </p:nvSpPr>
        <p:spPr>
          <a:xfrm>
            <a:off x="6774683" y="3031863"/>
            <a:ext cx="978864"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11" name="TextBox 10"/>
          <p:cNvSpPr txBox="1"/>
          <p:nvPr/>
        </p:nvSpPr>
        <p:spPr>
          <a:xfrm>
            <a:off x="9370606" y="2580361"/>
            <a:ext cx="837279"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14" name="TextBox 13"/>
          <p:cNvSpPr txBox="1"/>
          <p:nvPr/>
        </p:nvSpPr>
        <p:spPr>
          <a:xfrm>
            <a:off x="9447271" y="4695656"/>
            <a:ext cx="683951"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15" name="TextBox 14"/>
          <p:cNvSpPr txBox="1"/>
          <p:nvPr/>
        </p:nvSpPr>
        <p:spPr>
          <a:xfrm>
            <a:off x="9101854" y="5889082"/>
            <a:ext cx="914680"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Tree>
    <p:extLst>
      <p:ext uri="{BB962C8B-B14F-4D97-AF65-F5344CB8AC3E}">
        <p14:creationId xmlns:p14="http://schemas.microsoft.com/office/powerpoint/2010/main" val="2103130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5" name="TextBox 4"/>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 MP-M Series</a:t>
            </a:r>
            <a:endParaRPr lang="en-US" sz="4200" b="1" dirty="0"/>
          </a:p>
        </p:txBody>
      </p:sp>
    </p:spTree>
    <p:extLst>
      <p:ext uri="{BB962C8B-B14F-4D97-AF65-F5344CB8AC3E}">
        <p14:creationId xmlns:p14="http://schemas.microsoft.com/office/powerpoint/2010/main" val="341877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7" name="TextBox 6"/>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 MP-M Series</a:t>
            </a:r>
            <a:endParaRPr lang="en-US" sz="4200" b="1" dirty="0"/>
          </a:p>
        </p:txBody>
      </p:sp>
    </p:spTree>
    <p:extLst>
      <p:ext uri="{BB962C8B-B14F-4D97-AF65-F5344CB8AC3E}">
        <p14:creationId xmlns:p14="http://schemas.microsoft.com/office/powerpoint/2010/main" val="85350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6" name="TextBox 5"/>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 MP-M Series</a:t>
            </a:r>
            <a:endParaRPr lang="en-US" sz="4200" b="1" dirty="0"/>
          </a:p>
        </p:txBody>
      </p:sp>
    </p:spTree>
    <p:extLst>
      <p:ext uri="{BB962C8B-B14F-4D97-AF65-F5344CB8AC3E}">
        <p14:creationId xmlns:p14="http://schemas.microsoft.com/office/powerpoint/2010/main" val="119392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8" name="TextBox 7"/>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 MP-M Series</a:t>
            </a:r>
            <a:endParaRPr lang="en-US" sz="4200" b="1" dirty="0"/>
          </a:p>
        </p:txBody>
      </p:sp>
    </p:spTree>
    <p:extLst>
      <p:ext uri="{BB962C8B-B14F-4D97-AF65-F5344CB8AC3E}">
        <p14:creationId xmlns:p14="http://schemas.microsoft.com/office/powerpoint/2010/main" val="427936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513" y="3533851"/>
            <a:ext cx="462670" cy="152441"/>
          </a:xfrm>
          <a:prstGeom prst="rect">
            <a:avLst/>
          </a:prstGeom>
        </p:spPr>
      </p:pic>
      <p:sp>
        <p:nvSpPr>
          <p:cNvPr id="5" name="Rectangle 4"/>
          <p:cNvSpPr/>
          <p:nvPr/>
        </p:nvSpPr>
        <p:spPr>
          <a:xfrm>
            <a:off x="5380121" y="3561347"/>
            <a:ext cx="274721" cy="108285"/>
          </a:xfrm>
          <a:prstGeom prst="rect">
            <a:avLst/>
          </a:prstGeom>
          <a:solidFill>
            <a:srgbClr val="06070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510987" y="1568823"/>
            <a:ext cx="1801906" cy="584775"/>
          </a:xfrm>
          <a:prstGeom prst="rect">
            <a:avLst/>
          </a:prstGeom>
          <a:solidFill>
            <a:srgbClr val="BFBCBC"/>
          </a:solidFill>
        </p:spPr>
        <p:txBody>
          <a:bodyPr wrap="square" rtlCol="0">
            <a:spAutoFit/>
          </a:bodyPr>
          <a:lstStyle/>
          <a:p>
            <a:pPr algn="r"/>
            <a:r>
              <a:rPr lang="en-US" sz="3200" b="1" dirty="0" smtClean="0">
                <a:solidFill>
                  <a:srgbClr val="0070C0"/>
                </a:solidFill>
              </a:rPr>
              <a:t>MP-MFC</a:t>
            </a:r>
            <a:endParaRPr lang="en-US" sz="3200" b="1" dirty="0">
              <a:solidFill>
                <a:srgbClr val="0070C0"/>
              </a:solidFill>
            </a:endParaRPr>
          </a:p>
        </p:txBody>
      </p:sp>
      <p:sp>
        <p:nvSpPr>
          <p:cNvPr id="7" name="TextBox 6"/>
          <p:cNvSpPr txBox="1"/>
          <p:nvPr/>
        </p:nvSpPr>
        <p:spPr>
          <a:xfrm>
            <a:off x="6015316" y="1497102"/>
            <a:ext cx="2492190" cy="584775"/>
          </a:xfrm>
          <a:prstGeom prst="rect">
            <a:avLst/>
          </a:prstGeom>
          <a:solidFill>
            <a:srgbClr val="C3C1C1"/>
          </a:solidFill>
        </p:spPr>
        <p:txBody>
          <a:bodyPr wrap="square" rtlCol="0">
            <a:spAutoFit/>
          </a:bodyPr>
          <a:lstStyle/>
          <a:p>
            <a:pPr algn="r"/>
            <a:r>
              <a:rPr lang="en-US" sz="3200" b="1" dirty="0" smtClean="0">
                <a:solidFill>
                  <a:srgbClr val="0070C0"/>
                </a:solidFill>
              </a:rPr>
              <a:t>MP Manage</a:t>
            </a:r>
            <a:endParaRPr lang="en-US" sz="3200" b="1" dirty="0">
              <a:solidFill>
                <a:srgbClr val="0070C0"/>
              </a:solidFill>
            </a:endParaRPr>
          </a:p>
        </p:txBody>
      </p:sp>
    </p:spTree>
    <p:extLst>
      <p:ext uri="{BB962C8B-B14F-4D97-AF65-F5344CB8AC3E}">
        <p14:creationId xmlns:p14="http://schemas.microsoft.com/office/powerpoint/2010/main" val="928857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3" name="Rectangle 2">
            <a:hlinkClick r:id="rId4"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1047" cy="1148621"/>
          </a:xfrm>
          <a:prstGeom prst="rect">
            <a:avLst/>
          </a:prstGeom>
        </p:spPr>
      </p:pic>
      <p:sp>
        <p:nvSpPr>
          <p:cNvPr id="5" name="TextBox 4"/>
          <p:cNvSpPr txBox="1"/>
          <p:nvPr/>
        </p:nvSpPr>
        <p:spPr>
          <a:xfrm>
            <a:off x="239745" y="165463"/>
            <a:ext cx="10485120" cy="738664"/>
          </a:xfrm>
          <a:prstGeom prst="rect">
            <a:avLst/>
          </a:prstGeom>
          <a:noFill/>
        </p:spPr>
        <p:txBody>
          <a:bodyPr wrap="square" rtlCol="0">
            <a:spAutoFit/>
          </a:bodyPr>
          <a:lstStyle/>
          <a:p>
            <a:r>
              <a:rPr lang="en-US" sz="4200" b="1" dirty="0" smtClean="0"/>
              <a:t>Step 5 – Program Processor</a:t>
            </a:r>
            <a:endParaRPr lang="en-US" sz="4200" b="1" dirty="0"/>
          </a:p>
        </p:txBody>
      </p:sp>
    </p:spTree>
    <p:extLst>
      <p:ext uri="{BB962C8B-B14F-4D97-AF65-F5344CB8AC3E}">
        <p14:creationId xmlns:p14="http://schemas.microsoft.com/office/powerpoint/2010/main" val="421167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35052" cy="3416320"/>
          </a:xfrm>
          <a:prstGeom prst="rect">
            <a:avLst/>
          </a:prstGeom>
          <a:noFill/>
        </p:spPr>
        <p:txBody>
          <a:bodyPr wrap="square" rtlCol="0">
            <a:spAutoFit/>
          </a:bodyPr>
          <a:lstStyle/>
          <a:p>
            <a:r>
              <a:rPr lang="en-US" sz="3600" b="1" dirty="0" smtClean="0"/>
              <a:t>Set Up</a:t>
            </a:r>
          </a:p>
          <a:p>
            <a:pPr marL="742950" indent="-742950">
              <a:buFont typeface="Arial" panose="020B0604020202020204" pitchFamily="34" charset="0"/>
              <a:buChar char="•"/>
            </a:pPr>
            <a:r>
              <a:rPr lang="en-US" sz="2800" dirty="0" smtClean="0"/>
              <a:t>Input Signals</a:t>
            </a:r>
          </a:p>
          <a:p>
            <a:pPr marL="1200150" lvl="1" indent="-742950">
              <a:buSzPct val="70000"/>
              <a:buFont typeface="Courier New" panose="02070309020205020404" pitchFamily="49" charset="0"/>
              <a:buChar char="o"/>
            </a:pPr>
            <a:r>
              <a:rPr lang="en-US" sz="2000" dirty="0" smtClean="0"/>
              <a:t>BGM Content</a:t>
            </a:r>
          </a:p>
          <a:p>
            <a:pPr marL="1200150" lvl="1" indent="-742950">
              <a:buSzPct val="70000"/>
              <a:buFont typeface="Courier New" panose="02070309020205020404" pitchFamily="49" charset="0"/>
              <a:buChar char="o"/>
            </a:pPr>
            <a:r>
              <a:rPr lang="en-US" sz="2000" dirty="0" smtClean="0"/>
              <a:t>Phone Input</a:t>
            </a:r>
          </a:p>
          <a:p>
            <a:pPr marL="742950" indent="-742950">
              <a:buFont typeface="Arial" panose="020B0604020202020204" pitchFamily="34" charset="0"/>
              <a:buChar char="•"/>
            </a:pPr>
            <a:r>
              <a:rPr lang="en-US" sz="2800" dirty="0" smtClean="0"/>
              <a:t>Output Zones      &amp; Speakers</a:t>
            </a:r>
          </a:p>
          <a:p>
            <a:pPr marL="742950" indent="-742950">
              <a:buFont typeface="Arial" panose="020B0604020202020204" pitchFamily="34" charset="0"/>
              <a:buChar char="•"/>
            </a:pPr>
            <a:r>
              <a:rPr lang="en-US" sz="2800" dirty="0" smtClean="0"/>
              <a:t>Control Types      &amp; Locations</a:t>
            </a:r>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6 – Installation &amp; Commissioning</a:t>
            </a:r>
            <a:endParaRPr lang="en-US" sz="4200" b="1" dirty="0"/>
          </a:p>
        </p:txBody>
      </p:sp>
      <p:pic>
        <p:nvPicPr>
          <p:cNvPr id="9" name="Picture 8"/>
          <p:cNvPicPr>
            <a:picLocks noChangeAspect="1"/>
          </p:cNvPicPr>
          <p:nvPr/>
        </p:nvPicPr>
        <p:blipFill rotWithShape="1">
          <a:blip r:embed="rId4"/>
          <a:srcRect l="4153" t="3215" r="4752" b="4182"/>
          <a:stretch/>
        </p:blipFill>
        <p:spPr>
          <a:xfrm>
            <a:off x="4218495" y="1231181"/>
            <a:ext cx="7370358" cy="5278219"/>
          </a:xfrm>
          <a:prstGeom prst="rect">
            <a:avLst/>
          </a:prstGeom>
        </p:spPr>
      </p:pic>
      <p:sp>
        <p:nvSpPr>
          <p:cNvPr id="10" name="TextBox 9"/>
          <p:cNvSpPr txBox="1"/>
          <p:nvPr/>
        </p:nvSpPr>
        <p:spPr>
          <a:xfrm>
            <a:off x="6774683" y="3031863"/>
            <a:ext cx="978864"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11" name="TextBox 10"/>
          <p:cNvSpPr txBox="1"/>
          <p:nvPr/>
        </p:nvSpPr>
        <p:spPr>
          <a:xfrm>
            <a:off x="9370606" y="2580361"/>
            <a:ext cx="837279"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12" name="TextBox 11"/>
          <p:cNvSpPr txBox="1"/>
          <p:nvPr/>
        </p:nvSpPr>
        <p:spPr>
          <a:xfrm>
            <a:off x="9447271" y="4695656"/>
            <a:ext cx="683951"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14" name="TextBox 13"/>
          <p:cNvSpPr txBox="1"/>
          <p:nvPr/>
        </p:nvSpPr>
        <p:spPr>
          <a:xfrm>
            <a:off x="9101854" y="5889082"/>
            <a:ext cx="914680"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Tree>
    <p:extLst>
      <p:ext uri="{BB962C8B-B14F-4D97-AF65-F5344CB8AC3E}">
        <p14:creationId xmlns:p14="http://schemas.microsoft.com/office/powerpoint/2010/main" val="3108501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143041" y="4794837"/>
            <a:ext cx="1710502" cy="3944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681728" cy="3662541"/>
          </a:xfrm>
          <a:prstGeom prst="rect">
            <a:avLst/>
          </a:prstGeom>
          <a:noFill/>
        </p:spPr>
        <p:txBody>
          <a:bodyPr wrap="square" rtlCol="0">
            <a:spAutoFit/>
          </a:bodyPr>
          <a:lstStyle/>
          <a:p>
            <a:r>
              <a:rPr lang="en-US" sz="3600" b="1" dirty="0" smtClean="0"/>
              <a:t>Surprise!!</a:t>
            </a:r>
          </a:p>
          <a:p>
            <a:pPr marL="742950" indent="-742950">
              <a:buFont typeface="Arial" panose="020B0604020202020204" pitchFamily="34" charset="0"/>
              <a:buChar char="•"/>
            </a:pPr>
            <a:r>
              <a:rPr lang="en-US" sz="2800" dirty="0" smtClean="0"/>
              <a:t>Obstruction above the ceiling in the</a:t>
            </a:r>
            <a:r>
              <a:rPr lang="en-US" sz="2800" dirty="0"/>
              <a:t> </a:t>
            </a:r>
            <a:r>
              <a:rPr lang="en-US" sz="2800" dirty="0" smtClean="0"/>
              <a:t>Dressing Rooms  and Bathroom.  </a:t>
            </a:r>
          </a:p>
          <a:p>
            <a:pPr marL="742950" indent="-742950">
              <a:buFont typeface="Arial" panose="020B0604020202020204" pitchFamily="34" charset="0"/>
              <a:buChar char="•"/>
            </a:pPr>
            <a:endParaRPr lang="en-US" sz="2800" dirty="0"/>
          </a:p>
          <a:p>
            <a:pPr marL="742950" indent="-742950">
              <a:buFont typeface="Arial" panose="020B0604020202020204" pitchFamily="34" charset="0"/>
              <a:buChar char="•"/>
            </a:pPr>
            <a:r>
              <a:rPr lang="en-US" sz="2800" dirty="0" smtClean="0"/>
              <a:t>Replace speakers with AD-C4T-LP</a:t>
            </a:r>
            <a:endParaRPr lang="en-US" sz="2800" dirty="0"/>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6 – Installation &amp; Commissioning</a:t>
            </a:r>
            <a:endParaRPr lang="en-US" sz="4200" b="1" dirty="0"/>
          </a:p>
        </p:txBody>
      </p:sp>
      <p:pic>
        <p:nvPicPr>
          <p:cNvPr id="8" name="Picture 7"/>
          <p:cNvPicPr>
            <a:picLocks noChangeAspect="1"/>
          </p:cNvPicPr>
          <p:nvPr/>
        </p:nvPicPr>
        <p:blipFill>
          <a:blip r:embed="rId4"/>
          <a:stretch>
            <a:fillRect/>
          </a:stretch>
        </p:blipFill>
        <p:spPr>
          <a:xfrm>
            <a:off x="4573171" y="2237581"/>
            <a:ext cx="7267682" cy="405818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0449" b="86783"/>
          <a:stretch/>
        </p:blipFill>
        <p:spPr>
          <a:xfrm>
            <a:off x="4573170" y="2664823"/>
            <a:ext cx="7267684" cy="113211"/>
          </a:xfrm>
          <a:prstGeom prst="rect">
            <a:avLst/>
          </a:prstGeom>
        </p:spPr>
      </p:pic>
      <p:sp>
        <p:nvSpPr>
          <p:cNvPr id="11" name="Rectangle 10"/>
          <p:cNvSpPr/>
          <p:nvPr/>
        </p:nvSpPr>
        <p:spPr>
          <a:xfrm>
            <a:off x="4573170" y="1835941"/>
            <a:ext cx="7253070" cy="892332"/>
          </a:xfrm>
          <a:prstGeom prst="rect">
            <a:avLst/>
          </a:prstGeom>
          <a:solidFill>
            <a:srgbClr val="313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50671" y="1976842"/>
            <a:ext cx="6679475" cy="707886"/>
          </a:xfrm>
          <a:prstGeom prst="rect">
            <a:avLst/>
          </a:prstGeom>
          <a:noFill/>
        </p:spPr>
        <p:txBody>
          <a:bodyPr wrap="square" rtlCol="0">
            <a:spAutoFit/>
          </a:bodyPr>
          <a:lstStyle/>
          <a:p>
            <a:pPr algn="ctr"/>
            <a:r>
              <a:rPr lang="en-US" sz="4000" dirty="0" smtClean="0">
                <a:solidFill>
                  <a:schemeClr val="bg1"/>
                </a:solidFill>
              </a:rPr>
              <a:t>LOW-PROFILE</a:t>
            </a:r>
            <a:endParaRPr lang="en-US" sz="4000" dirty="0">
              <a:solidFill>
                <a:schemeClr val="bg1"/>
              </a:solidFill>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92609" t="43119" r="1209" b="46933"/>
          <a:stretch/>
        </p:blipFill>
        <p:spPr>
          <a:xfrm>
            <a:off x="11303727" y="5801014"/>
            <a:ext cx="449250" cy="406865"/>
          </a:xfrm>
          <a:prstGeom prst="rect">
            <a:avLst/>
          </a:prstGeom>
        </p:spPr>
      </p:pic>
    </p:spTree>
    <p:extLst>
      <p:ext uri="{BB962C8B-B14F-4D97-AF65-F5344CB8AC3E}">
        <p14:creationId xmlns:p14="http://schemas.microsoft.com/office/powerpoint/2010/main" val="3549367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Tree>
    <p:extLst>
      <p:ext uri="{BB962C8B-B14F-4D97-AF65-F5344CB8AC3E}">
        <p14:creationId xmlns:p14="http://schemas.microsoft.com/office/powerpoint/2010/main" val="271586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443" y="1607270"/>
            <a:ext cx="3535052" cy="3662541"/>
          </a:xfrm>
          <a:prstGeom prst="rect">
            <a:avLst/>
          </a:prstGeom>
          <a:noFill/>
        </p:spPr>
        <p:txBody>
          <a:bodyPr wrap="square" rtlCol="0">
            <a:spAutoFit/>
          </a:bodyPr>
          <a:lstStyle/>
          <a:p>
            <a:r>
              <a:rPr lang="en-US" sz="3600" b="1" dirty="0" smtClean="0"/>
              <a:t>Zone Control</a:t>
            </a:r>
          </a:p>
          <a:p>
            <a:pPr marL="742950" indent="-742950">
              <a:buFont typeface="Arial" panose="020B0604020202020204" pitchFamily="34" charset="0"/>
              <a:buChar char="•"/>
            </a:pPr>
            <a:r>
              <a:rPr lang="en-US" sz="2800" dirty="0" smtClean="0"/>
              <a:t>Sales Floor – one MFC controller behind the cash register</a:t>
            </a:r>
          </a:p>
          <a:p>
            <a:pPr marL="742950" indent="-742950">
              <a:buFont typeface="Arial" panose="020B0604020202020204" pitchFamily="34" charset="0"/>
              <a:buChar char="•"/>
            </a:pPr>
            <a:r>
              <a:rPr lang="en-US" sz="2800" dirty="0" smtClean="0"/>
              <a:t>Office – one MFC controller in the office</a:t>
            </a:r>
          </a:p>
        </p:txBody>
      </p:sp>
      <p:sp>
        <p:nvSpPr>
          <p:cNvPr id="13" name="TextBox 12"/>
          <p:cNvSpPr txBox="1"/>
          <p:nvPr/>
        </p:nvSpPr>
        <p:spPr>
          <a:xfrm>
            <a:off x="239745" y="165463"/>
            <a:ext cx="10485120" cy="738664"/>
          </a:xfrm>
          <a:prstGeom prst="rect">
            <a:avLst/>
          </a:prstGeom>
          <a:noFill/>
        </p:spPr>
        <p:txBody>
          <a:bodyPr wrap="square" rtlCol="0">
            <a:spAutoFit/>
          </a:bodyPr>
          <a:lstStyle/>
          <a:p>
            <a:r>
              <a:rPr lang="en-US" sz="4200" b="1" dirty="0" smtClean="0"/>
              <a:t>Step 6 – Installation &amp; Commissioning</a:t>
            </a:r>
            <a:endParaRPr lang="en-US" sz="4200" b="1" dirty="0"/>
          </a:p>
        </p:txBody>
      </p:sp>
      <p:sp>
        <p:nvSpPr>
          <p:cNvPr id="10" name="TextBox 9"/>
          <p:cNvSpPr txBox="1"/>
          <p:nvPr/>
        </p:nvSpPr>
        <p:spPr>
          <a:xfrm>
            <a:off x="6774683" y="3031863"/>
            <a:ext cx="978864"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11" name="TextBox 10"/>
          <p:cNvSpPr txBox="1"/>
          <p:nvPr/>
        </p:nvSpPr>
        <p:spPr>
          <a:xfrm>
            <a:off x="9370606" y="2580361"/>
            <a:ext cx="837279"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12" name="TextBox 11"/>
          <p:cNvSpPr txBox="1"/>
          <p:nvPr/>
        </p:nvSpPr>
        <p:spPr>
          <a:xfrm>
            <a:off x="9447271" y="4695656"/>
            <a:ext cx="683951"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14" name="TextBox 13"/>
          <p:cNvSpPr txBox="1"/>
          <p:nvPr/>
        </p:nvSpPr>
        <p:spPr>
          <a:xfrm>
            <a:off x="9101854" y="5889082"/>
            <a:ext cx="914680"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16" name="Rounded Rectangle 15"/>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53427" y="2045616"/>
            <a:ext cx="1319752" cy="1022809"/>
          </a:xfrm>
          <a:prstGeom prst="roundRect">
            <a:avLst/>
          </a:prstGeom>
          <a:solidFill>
            <a:srgbClr val="9900CC">
              <a:alpha val="14902"/>
            </a:srgbClr>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153427" y="3121843"/>
            <a:ext cx="1319752" cy="2053472"/>
          </a:xfrm>
          <a:prstGeom prst="roundRect">
            <a:avLst/>
          </a:prstGeom>
          <a:solidFill>
            <a:srgbClr val="008000">
              <a:alpha val="14902"/>
            </a:srgb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9153427" y="5264870"/>
            <a:ext cx="843699" cy="589176"/>
          </a:xfrm>
          <a:prstGeom prst="roundRect">
            <a:avLst/>
          </a:prstGeom>
          <a:solidFill>
            <a:srgbClr val="FFC000">
              <a:alpha val="1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47996" y="3062676"/>
            <a:ext cx="978864"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Sales Floor</a:t>
            </a:r>
            <a:endParaRPr lang="en-US" sz="1400" dirty="0">
              <a:solidFill>
                <a:schemeClr val="bg1"/>
              </a:solidFill>
            </a:endParaRPr>
          </a:p>
        </p:txBody>
      </p:sp>
      <p:sp>
        <p:nvSpPr>
          <p:cNvPr id="21" name="TextBox 20"/>
          <p:cNvSpPr txBox="1"/>
          <p:nvPr/>
        </p:nvSpPr>
        <p:spPr>
          <a:xfrm>
            <a:off x="9437447" y="2515046"/>
            <a:ext cx="837279"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Dressing </a:t>
            </a:r>
          </a:p>
          <a:p>
            <a:pPr algn="ctr"/>
            <a:r>
              <a:rPr lang="en-US" sz="1400" dirty="0" smtClean="0">
                <a:solidFill>
                  <a:schemeClr val="bg1"/>
                </a:solidFill>
              </a:rPr>
              <a:t>Rooms</a:t>
            </a:r>
            <a:endParaRPr lang="en-US" sz="1400" dirty="0">
              <a:solidFill>
                <a:schemeClr val="bg1"/>
              </a:solidFill>
            </a:endParaRPr>
          </a:p>
        </p:txBody>
      </p:sp>
      <p:sp>
        <p:nvSpPr>
          <p:cNvPr id="22" name="TextBox 21"/>
          <p:cNvSpPr txBox="1"/>
          <p:nvPr/>
        </p:nvSpPr>
        <p:spPr>
          <a:xfrm>
            <a:off x="9514110" y="4630341"/>
            <a:ext cx="683951" cy="523220"/>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Back </a:t>
            </a:r>
          </a:p>
          <a:p>
            <a:pPr algn="ctr"/>
            <a:r>
              <a:rPr lang="en-US" sz="1400" dirty="0" smtClean="0">
                <a:solidFill>
                  <a:schemeClr val="bg1"/>
                </a:solidFill>
              </a:rPr>
              <a:t>Rooms</a:t>
            </a:r>
            <a:endParaRPr lang="en-US" sz="1400" dirty="0">
              <a:solidFill>
                <a:schemeClr val="bg1"/>
              </a:solidFill>
            </a:endParaRPr>
          </a:p>
        </p:txBody>
      </p:sp>
      <p:sp>
        <p:nvSpPr>
          <p:cNvPr id="23" name="TextBox 22"/>
          <p:cNvSpPr txBox="1"/>
          <p:nvPr/>
        </p:nvSpPr>
        <p:spPr>
          <a:xfrm>
            <a:off x="9149263" y="5880117"/>
            <a:ext cx="914680" cy="307777"/>
          </a:xfrm>
          <a:prstGeom prst="rect">
            <a:avLst/>
          </a:prstGeom>
          <a:solidFill>
            <a:schemeClr val="tx1">
              <a:alpha val="70000"/>
            </a:schemeClr>
          </a:solidFill>
        </p:spPr>
        <p:txBody>
          <a:bodyPr wrap="square" rtlCol="0">
            <a:spAutoFit/>
          </a:bodyPr>
          <a:lstStyle/>
          <a:p>
            <a:pPr algn="ctr"/>
            <a:r>
              <a:rPr lang="en-US" sz="1400" dirty="0" smtClean="0">
                <a:solidFill>
                  <a:schemeClr val="bg1"/>
                </a:solidFill>
              </a:rPr>
              <a:t>Bathroom</a:t>
            </a:r>
            <a:endParaRPr lang="en-US" sz="1400" dirty="0">
              <a:solidFill>
                <a:schemeClr val="bg1"/>
              </a:solidFill>
            </a:endParaRPr>
          </a:p>
        </p:txBody>
      </p:sp>
      <p:sp>
        <p:nvSpPr>
          <p:cNvPr id="4" name="Rectangle 3"/>
          <p:cNvSpPr/>
          <p:nvPr/>
        </p:nvSpPr>
        <p:spPr>
          <a:xfrm>
            <a:off x="7003564" y="3804328"/>
            <a:ext cx="505610" cy="72619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33248" t="34797" r="46985" b="9359"/>
          <a:stretch/>
        </p:blipFill>
        <p:spPr>
          <a:xfrm>
            <a:off x="7091354" y="3905171"/>
            <a:ext cx="330029" cy="524511"/>
          </a:xfrm>
          <a:prstGeom prst="rect">
            <a:avLst/>
          </a:prstGeom>
        </p:spPr>
      </p:pic>
      <p:sp>
        <p:nvSpPr>
          <p:cNvPr id="25" name="Rectangle 24"/>
          <p:cNvSpPr/>
          <p:nvPr/>
        </p:nvSpPr>
        <p:spPr>
          <a:xfrm>
            <a:off x="9176563" y="3242958"/>
            <a:ext cx="505610" cy="72619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33248" t="34797" r="46985" b="9359"/>
          <a:stretch/>
        </p:blipFill>
        <p:spPr>
          <a:xfrm>
            <a:off x="9264353" y="3343801"/>
            <a:ext cx="330029" cy="524511"/>
          </a:xfrm>
          <a:prstGeom prst="rect">
            <a:avLst/>
          </a:prstGeom>
        </p:spPr>
      </p:pic>
    </p:spTree>
    <p:extLst>
      <p:ext uri="{BB962C8B-B14F-4D97-AF65-F5344CB8AC3E}">
        <p14:creationId xmlns:p14="http://schemas.microsoft.com/office/powerpoint/2010/main" val="221400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6 – Installation &amp; Commissioning</a:t>
            </a:r>
            <a:endParaRPr lang="en-US" sz="4200" b="1" dirty="0"/>
          </a:p>
        </p:txBody>
      </p:sp>
      <p:sp>
        <p:nvSpPr>
          <p:cNvPr id="7" name="TextBox 6"/>
          <p:cNvSpPr txBox="1"/>
          <p:nvPr/>
        </p:nvSpPr>
        <p:spPr>
          <a:xfrm>
            <a:off x="683442" y="1607270"/>
            <a:ext cx="3682621" cy="3662541"/>
          </a:xfrm>
          <a:prstGeom prst="rect">
            <a:avLst/>
          </a:prstGeom>
          <a:noFill/>
        </p:spPr>
        <p:txBody>
          <a:bodyPr wrap="square" rtlCol="0">
            <a:spAutoFit/>
          </a:bodyPr>
          <a:lstStyle/>
          <a:p>
            <a:r>
              <a:rPr lang="en-US" sz="3600" b="1" dirty="0" smtClean="0"/>
              <a:t>System Tuning</a:t>
            </a:r>
          </a:p>
          <a:p>
            <a:pPr marL="742950" indent="-742950">
              <a:buFont typeface="Arial" panose="020B0604020202020204" pitchFamily="34" charset="0"/>
              <a:buChar char="•"/>
            </a:pPr>
            <a:r>
              <a:rPr lang="en-US" sz="2800" dirty="0" smtClean="0"/>
              <a:t>Make sure correct speaker tunings are chosen for each zone.</a:t>
            </a:r>
          </a:p>
          <a:p>
            <a:pPr marL="742950" indent="-742950">
              <a:buFont typeface="Arial" panose="020B0604020202020204" pitchFamily="34" charset="0"/>
              <a:buChar char="•"/>
            </a:pPr>
            <a:r>
              <a:rPr lang="en-US" sz="2800" dirty="0" smtClean="0"/>
              <a:t>Select Source for each zone.</a:t>
            </a:r>
          </a:p>
          <a:p>
            <a:pPr marL="742950" indent="-742950">
              <a:buFont typeface="Arial" panose="020B0604020202020204" pitchFamily="34" charset="0"/>
              <a:buChar char="•"/>
            </a:pPr>
            <a:r>
              <a:rPr lang="en-US" sz="2800" dirty="0" smtClean="0"/>
              <a:t>Use RTA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2668">
            <a:off x="4779476" y="1937442"/>
            <a:ext cx="6085515" cy="37632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8068">
            <a:off x="5439820" y="2249655"/>
            <a:ext cx="5953356" cy="3693148"/>
          </a:xfrm>
          <a:prstGeom prst="rect">
            <a:avLst/>
          </a:prstGeom>
        </p:spPr>
      </p:pic>
    </p:spTree>
    <p:extLst>
      <p:ext uri="{BB962C8B-B14F-4D97-AF65-F5344CB8AC3E}">
        <p14:creationId xmlns:p14="http://schemas.microsoft.com/office/powerpoint/2010/main" val="281434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55003" y="5228216"/>
            <a:ext cx="4970032" cy="1323439"/>
          </a:xfrm>
          <a:prstGeom prst="rect">
            <a:avLst/>
          </a:prstGeom>
          <a:noFill/>
        </p:spPr>
        <p:txBody>
          <a:bodyPr wrap="square" rtlCol="0">
            <a:spAutoFit/>
          </a:bodyPr>
          <a:lstStyle/>
          <a:p>
            <a:r>
              <a:rPr lang="en-US" sz="4000" b="1" dirty="0" smtClean="0"/>
              <a:t>System Design &amp; Installation Complete!</a:t>
            </a:r>
            <a:endParaRPr lang="en-US" sz="4000" b="1" dirty="0"/>
          </a:p>
        </p:txBody>
      </p:sp>
    </p:spTree>
    <p:extLst>
      <p:ext uri="{BB962C8B-B14F-4D97-AF65-F5344CB8AC3E}">
        <p14:creationId xmlns:p14="http://schemas.microsoft.com/office/powerpoint/2010/main" val="150932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Tree>
    <p:extLst>
      <p:ext uri="{BB962C8B-B14F-4D97-AF65-F5344CB8AC3E}">
        <p14:creationId xmlns:p14="http://schemas.microsoft.com/office/powerpoint/2010/main" val="317080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37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9907571" y="0"/>
            <a:ext cx="2284429" cy="7918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838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Creating a Business Music System for Retail</a:t>
            </a:r>
            <a:endParaRPr lang="en-US" sz="4200" b="1" dirty="0"/>
          </a:p>
        </p:txBody>
      </p:sp>
      <p:sp>
        <p:nvSpPr>
          <p:cNvPr id="5" name="TextBox 4"/>
          <p:cNvSpPr txBox="1"/>
          <p:nvPr/>
        </p:nvSpPr>
        <p:spPr>
          <a:xfrm>
            <a:off x="683443" y="1607270"/>
            <a:ext cx="9667188" cy="1508105"/>
          </a:xfrm>
          <a:prstGeom prst="rect">
            <a:avLst/>
          </a:prstGeom>
          <a:noFill/>
        </p:spPr>
        <p:txBody>
          <a:bodyPr wrap="square" rtlCol="0">
            <a:spAutoFit/>
          </a:bodyPr>
          <a:lstStyle/>
          <a:p>
            <a:r>
              <a:rPr lang="en-US" sz="3600" b="1" dirty="0" smtClean="0"/>
              <a:t>Tools</a:t>
            </a:r>
          </a:p>
          <a:p>
            <a:pPr marL="742950" indent="-742950">
              <a:buFont typeface="Arial" panose="020B0604020202020204" pitchFamily="34" charset="0"/>
              <a:buChar char="•"/>
            </a:pPr>
            <a:r>
              <a:rPr lang="en-US" sz="2800" dirty="0" smtClean="0"/>
              <a:t>EASE Address software</a:t>
            </a:r>
          </a:p>
          <a:p>
            <a:pPr marL="742950" indent="-742950">
              <a:buFont typeface="Arial" panose="020B0604020202020204" pitchFamily="34" charset="0"/>
              <a:buChar char="•"/>
            </a:pPr>
            <a:r>
              <a:rPr lang="en-US" sz="2800" dirty="0" smtClean="0"/>
              <a:t>QSC MP Install software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306" y="1557548"/>
            <a:ext cx="6252280" cy="32520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368" y="3253941"/>
            <a:ext cx="6252281" cy="3345604"/>
          </a:xfrm>
          <a:prstGeom prst="rect">
            <a:avLst/>
          </a:prstGeom>
        </p:spPr>
      </p:pic>
    </p:spTree>
    <p:extLst>
      <p:ext uri="{BB962C8B-B14F-4D97-AF65-F5344CB8AC3E}">
        <p14:creationId xmlns:p14="http://schemas.microsoft.com/office/powerpoint/2010/main" val="52354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Creating a Business Music System for Retail</a:t>
            </a:r>
            <a:endParaRPr lang="en-US" sz="4200" b="1" dirty="0"/>
          </a:p>
        </p:txBody>
      </p:sp>
      <p:sp>
        <p:nvSpPr>
          <p:cNvPr id="5" name="TextBox 4"/>
          <p:cNvSpPr txBox="1"/>
          <p:nvPr/>
        </p:nvSpPr>
        <p:spPr>
          <a:xfrm>
            <a:off x="683443" y="1607270"/>
            <a:ext cx="9667188" cy="4585871"/>
          </a:xfrm>
          <a:prstGeom prst="rect">
            <a:avLst/>
          </a:prstGeom>
          <a:noFill/>
        </p:spPr>
        <p:txBody>
          <a:bodyPr wrap="square" rtlCol="0">
            <a:spAutoFit/>
          </a:bodyPr>
          <a:lstStyle/>
          <a:p>
            <a:r>
              <a:rPr lang="en-US" sz="3600" b="1" dirty="0" smtClean="0"/>
              <a:t>Process</a:t>
            </a:r>
          </a:p>
          <a:p>
            <a:pPr marL="742950" indent="-742950">
              <a:buFont typeface="+mj-lt"/>
              <a:buAutoNum type="arabicPeriod"/>
            </a:pPr>
            <a:r>
              <a:rPr lang="en-US" sz="2800" dirty="0" smtClean="0"/>
              <a:t>Determine Customer Expectations</a:t>
            </a:r>
          </a:p>
          <a:p>
            <a:pPr marL="742950" indent="-742950">
              <a:buFont typeface="+mj-lt"/>
              <a:buAutoNum type="arabicPeriod"/>
            </a:pPr>
            <a:r>
              <a:rPr lang="en-US" sz="2800" dirty="0" smtClean="0"/>
              <a:t>Design Space / Create Zones</a:t>
            </a:r>
          </a:p>
          <a:p>
            <a:pPr marL="742950" indent="-742950">
              <a:buFont typeface="+mj-lt"/>
              <a:buAutoNum type="arabicPeriod"/>
            </a:pPr>
            <a:r>
              <a:rPr lang="en-US" sz="2800" dirty="0" smtClean="0"/>
              <a:t>Choose Speakers </a:t>
            </a:r>
          </a:p>
          <a:p>
            <a:pPr marL="742950" indent="-742950">
              <a:buFont typeface="+mj-lt"/>
              <a:buAutoNum type="arabicPeriod"/>
            </a:pPr>
            <a:r>
              <a:rPr lang="en-US" sz="2800" dirty="0" smtClean="0"/>
              <a:t>Design Speaker Layout / Choose Amps</a:t>
            </a:r>
          </a:p>
          <a:p>
            <a:pPr marL="742950" indent="-742950">
              <a:buFont typeface="+mj-lt"/>
              <a:buAutoNum type="arabicPeriod"/>
            </a:pPr>
            <a:r>
              <a:rPr lang="en-US" sz="2800" dirty="0" smtClean="0"/>
              <a:t>Program the System Processor*</a:t>
            </a:r>
          </a:p>
          <a:p>
            <a:pPr marL="742950" indent="-742950">
              <a:buFont typeface="+mj-lt"/>
              <a:buAutoNum type="arabicPeriod"/>
            </a:pPr>
            <a:r>
              <a:rPr lang="en-US" sz="2800" dirty="0" smtClean="0"/>
              <a:t>Installation / Commissioning</a:t>
            </a:r>
          </a:p>
          <a:p>
            <a:endParaRPr lang="en-US" sz="2800" dirty="0"/>
          </a:p>
          <a:p>
            <a:r>
              <a:rPr lang="en-US" sz="2000" dirty="0" smtClean="0"/>
              <a:t>* Programming the system configuration “off-line” will help in speeding the integration process, but there will still be programming that needs to happen once you get on-site and are commissioning the system. </a:t>
            </a:r>
            <a:endParaRPr lang="en-US" sz="2000" dirty="0"/>
          </a:p>
        </p:txBody>
      </p:sp>
    </p:spTree>
    <p:extLst>
      <p:ext uri="{BB962C8B-B14F-4D97-AF65-F5344CB8AC3E}">
        <p14:creationId xmlns:p14="http://schemas.microsoft.com/office/powerpoint/2010/main" val="2159016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1 – Customer Expectations</a:t>
            </a:r>
            <a:endParaRPr lang="en-US" sz="4200" b="1" dirty="0"/>
          </a:p>
        </p:txBody>
      </p:sp>
      <p:sp>
        <p:nvSpPr>
          <p:cNvPr id="9" name="TextBox 8"/>
          <p:cNvSpPr txBox="1"/>
          <p:nvPr/>
        </p:nvSpPr>
        <p:spPr>
          <a:xfrm>
            <a:off x="685800" y="1609344"/>
            <a:ext cx="3549584" cy="4647426"/>
          </a:xfrm>
          <a:prstGeom prst="rect">
            <a:avLst/>
          </a:prstGeom>
          <a:noFill/>
        </p:spPr>
        <p:txBody>
          <a:bodyPr wrap="square" rtlCol="0">
            <a:spAutoFit/>
          </a:bodyPr>
          <a:lstStyle/>
          <a:p>
            <a:r>
              <a:rPr lang="en-US" sz="3600" b="1" dirty="0" smtClean="0"/>
              <a:t>Pac Sun            Retail Space</a:t>
            </a:r>
          </a:p>
          <a:p>
            <a:pPr marL="514350" indent="-514350">
              <a:buFont typeface="Arial" panose="020B0604020202020204" pitchFamily="34" charset="0"/>
              <a:buChar char="•"/>
            </a:pPr>
            <a:r>
              <a:rPr lang="en-US" sz="2800" dirty="0" smtClean="0"/>
              <a:t>Mid-Energy Background Music</a:t>
            </a:r>
          </a:p>
          <a:p>
            <a:pPr marL="514350" indent="-514350">
              <a:buFont typeface="Arial" panose="020B0604020202020204" pitchFamily="34" charset="0"/>
              <a:buChar char="•"/>
            </a:pPr>
            <a:r>
              <a:rPr lang="en-US" sz="2800" dirty="0" smtClean="0"/>
              <a:t>Open ceiling except for the back areas.</a:t>
            </a:r>
          </a:p>
          <a:p>
            <a:pPr marL="514350" indent="-514350">
              <a:buFont typeface="Arial" panose="020B0604020202020204" pitchFamily="34" charset="0"/>
              <a:buChar char="•"/>
            </a:pPr>
            <a:r>
              <a:rPr lang="en-US" sz="2800" dirty="0" smtClean="0"/>
              <a:t>Want limited wall control of the system from sales counter and office.</a:t>
            </a:r>
            <a:endParaRPr lang="en-US" sz="28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279" r="4158"/>
          <a:stretch/>
        </p:blipFill>
        <p:spPr>
          <a:xfrm>
            <a:off x="4356847" y="1210490"/>
            <a:ext cx="7834324" cy="5582195"/>
          </a:xfrm>
          <a:prstGeom prst="rect">
            <a:avLst/>
          </a:prstGeom>
        </p:spPr>
      </p:pic>
    </p:spTree>
    <p:extLst>
      <p:ext uri="{BB962C8B-B14F-4D97-AF65-F5344CB8AC3E}">
        <p14:creationId xmlns:p14="http://schemas.microsoft.com/office/powerpoint/2010/main" val="266192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9745" y="165463"/>
            <a:ext cx="10485120" cy="738664"/>
          </a:xfrm>
          <a:prstGeom prst="rect">
            <a:avLst/>
          </a:prstGeom>
          <a:noFill/>
        </p:spPr>
        <p:txBody>
          <a:bodyPr wrap="square" rtlCol="0">
            <a:spAutoFit/>
          </a:bodyPr>
          <a:lstStyle/>
          <a:p>
            <a:r>
              <a:rPr lang="en-US" sz="4200" b="1" dirty="0" smtClean="0"/>
              <a:t>Step 2 – Design Space / Create Zones</a:t>
            </a:r>
            <a:endParaRPr lang="en-US" sz="4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9" name="TextBox 8"/>
          <p:cNvSpPr txBox="1"/>
          <p:nvPr/>
        </p:nvSpPr>
        <p:spPr>
          <a:xfrm>
            <a:off x="683443" y="1607270"/>
            <a:ext cx="3921551" cy="3970318"/>
          </a:xfrm>
          <a:prstGeom prst="rect">
            <a:avLst/>
          </a:prstGeom>
          <a:noFill/>
        </p:spPr>
        <p:txBody>
          <a:bodyPr wrap="square" rtlCol="0">
            <a:spAutoFit/>
          </a:bodyPr>
          <a:lstStyle/>
          <a:p>
            <a:r>
              <a:rPr lang="en-US" sz="3600" b="1" dirty="0" smtClean="0"/>
              <a:t>Pac Sun            Retail Space</a:t>
            </a:r>
          </a:p>
          <a:p>
            <a:pPr marL="514350" indent="-514350">
              <a:buFont typeface="Arial" panose="020B0604020202020204" pitchFamily="34" charset="0"/>
              <a:buChar char="•"/>
            </a:pPr>
            <a:r>
              <a:rPr lang="en-US" sz="2800" dirty="0" smtClean="0"/>
              <a:t>Mid-Energy Background Music</a:t>
            </a:r>
          </a:p>
          <a:p>
            <a:pPr marL="514350" indent="-514350">
              <a:buFont typeface="Arial" panose="020B0604020202020204" pitchFamily="34" charset="0"/>
              <a:buChar char="•"/>
            </a:pPr>
            <a:r>
              <a:rPr lang="en-US" sz="2800" dirty="0" smtClean="0"/>
              <a:t>Four zones:</a:t>
            </a:r>
          </a:p>
          <a:p>
            <a:pPr marL="800100" lvl="1" indent="-342900">
              <a:buFont typeface="Courier New" panose="02070309020205020404" pitchFamily="49" charset="0"/>
              <a:buChar char="o"/>
            </a:pPr>
            <a:r>
              <a:rPr lang="en-US" sz="2400" dirty="0" smtClean="0"/>
              <a:t>Sales Floor</a:t>
            </a:r>
          </a:p>
          <a:p>
            <a:pPr marL="800100" lvl="1" indent="-342900">
              <a:buFont typeface="Courier New" panose="02070309020205020404" pitchFamily="49" charset="0"/>
              <a:buChar char="o"/>
            </a:pPr>
            <a:r>
              <a:rPr lang="en-US" sz="2400" dirty="0" smtClean="0"/>
              <a:t>Offices</a:t>
            </a:r>
          </a:p>
          <a:p>
            <a:pPr marL="800100" lvl="1" indent="-342900">
              <a:buFont typeface="Courier New" panose="02070309020205020404" pitchFamily="49" charset="0"/>
              <a:buChar char="o"/>
            </a:pPr>
            <a:r>
              <a:rPr lang="en-US" sz="2400" dirty="0" smtClean="0"/>
              <a:t>Bathroom</a:t>
            </a:r>
          </a:p>
          <a:p>
            <a:pPr marL="800100" lvl="1" indent="-342900">
              <a:buFont typeface="Courier New" panose="02070309020205020404" pitchFamily="49" charset="0"/>
              <a:buChar char="o"/>
            </a:pPr>
            <a:r>
              <a:rPr lang="en-US" sz="2400" dirty="0" smtClean="0"/>
              <a:t>Dressing Rooms</a:t>
            </a:r>
            <a:endParaRPr lang="en-US" sz="2400" dirty="0"/>
          </a:p>
        </p:txBody>
      </p:sp>
    </p:spTree>
    <p:extLst>
      <p:ext uri="{BB962C8B-B14F-4D97-AF65-F5344CB8AC3E}">
        <p14:creationId xmlns:p14="http://schemas.microsoft.com/office/powerpoint/2010/main" val="357730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 y="0"/>
            <a:ext cx="12190343" cy="6858000"/>
          </a:xfrm>
          <a:prstGeom prst="rect">
            <a:avLst/>
          </a:prstGeom>
        </p:spPr>
      </p:pic>
      <p:sp>
        <p:nvSpPr>
          <p:cNvPr id="2" name="Rectangle 1"/>
          <p:cNvSpPr/>
          <p:nvPr/>
        </p:nvSpPr>
        <p:spPr>
          <a:xfrm>
            <a:off x="828" y="1210490"/>
            <a:ext cx="12190343" cy="5582195"/>
          </a:xfrm>
          <a:prstGeom prst="rect">
            <a:avLst/>
          </a:prstGeom>
          <a:solidFill>
            <a:srgbClr val="FAFAFA"/>
          </a:solidFill>
          <a:ln>
            <a:solidFill>
              <a:srgbClr val="F4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1390450"/>
            <a:ext cx="7084242" cy="5105376"/>
          </a:xfrm>
          <a:prstGeom prst="rect">
            <a:avLst/>
          </a:prstGeom>
        </p:spPr>
      </p:pic>
      <p:sp>
        <p:nvSpPr>
          <p:cNvPr id="7" name="TextBox 6"/>
          <p:cNvSpPr txBox="1"/>
          <p:nvPr/>
        </p:nvSpPr>
        <p:spPr>
          <a:xfrm>
            <a:off x="683443" y="1607270"/>
            <a:ext cx="3223967" cy="1938992"/>
          </a:xfrm>
          <a:prstGeom prst="rect">
            <a:avLst/>
          </a:prstGeom>
          <a:noFill/>
        </p:spPr>
        <p:txBody>
          <a:bodyPr wrap="square" rtlCol="0">
            <a:spAutoFit/>
          </a:bodyPr>
          <a:lstStyle/>
          <a:p>
            <a:r>
              <a:rPr lang="en-US" sz="3600" b="1" dirty="0" smtClean="0"/>
              <a:t>Pac Sun Zones</a:t>
            </a:r>
          </a:p>
          <a:p>
            <a:pPr marL="742950" indent="-742950">
              <a:buFont typeface="+mj-lt"/>
              <a:buAutoNum type="arabicPeriod"/>
            </a:pPr>
            <a:r>
              <a:rPr lang="en-US" sz="2800" dirty="0" smtClean="0"/>
              <a:t>Sales Floor - 43ft x 50ft, Open Ceiling</a:t>
            </a:r>
            <a:endParaRPr lang="en-US" sz="2800" dirty="0"/>
          </a:p>
        </p:txBody>
      </p:sp>
      <p:sp>
        <p:nvSpPr>
          <p:cNvPr id="8" name="Rounded Rectangle 7"/>
          <p:cNvSpPr/>
          <p:nvPr/>
        </p:nvSpPr>
        <p:spPr>
          <a:xfrm>
            <a:off x="5420412" y="2045616"/>
            <a:ext cx="3634033" cy="4293910"/>
          </a:xfrm>
          <a:prstGeom prst="roundRect">
            <a:avLst/>
          </a:prstGeom>
          <a:solidFill>
            <a:srgbClr val="FF0000">
              <a:alpha val="1490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67340" y="3039036"/>
            <a:ext cx="1740176" cy="646331"/>
          </a:xfrm>
          <a:prstGeom prst="rect">
            <a:avLst/>
          </a:prstGeom>
          <a:solidFill>
            <a:schemeClr val="tx1">
              <a:alpha val="83000"/>
            </a:schemeClr>
          </a:solidFill>
        </p:spPr>
        <p:txBody>
          <a:bodyPr wrap="square" rtlCol="0">
            <a:spAutoFit/>
          </a:bodyPr>
          <a:lstStyle/>
          <a:p>
            <a:r>
              <a:rPr lang="en-US" dirty="0" smtClean="0">
                <a:solidFill>
                  <a:schemeClr val="bg1"/>
                </a:solidFill>
              </a:rPr>
              <a:t>Sales Floor:       Height = 12 feet</a:t>
            </a:r>
            <a:endParaRPr lang="en-US" dirty="0">
              <a:solidFill>
                <a:schemeClr val="bg1"/>
              </a:solidFill>
            </a:endParaRPr>
          </a:p>
        </p:txBody>
      </p:sp>
      <p:sp>
        <p:nvSpPr>
          <p:cNvPr id="11" name="TextBox 10"/>
          <p:cNvSpPr txBox="1"/>
          <p:nvPr/>
        </p:nvSpPr>
        <p:spPr>
          <a:xfrm>
            <a:off x="239745" y="165463"/>
            <a:ext cx="10485120" cy="738664"/>
          </a:xfrm>
          <a:prstGeom prst="rect">
            <a:avLst/>
          </a:prstGeom>
          <a:noFill/>
        </p:spPr>
        <p:txBody>
          <a:bodyPr wrap="square" rtlCol="0">
            <a:spAutoFit/>
          </a:bodyPr>
          <a:lstStyle/>
          <a:p>
            <a:r>
              <a:rPr lang="en-US" sz="4200" b="1" dirty="0" smtClean="0"/>
              <a:t>Step 2 – Design Space / Create Zones</a:t>
            </a:r>
            <a:endParaRPr lang="en-US" sz="4200" b="1" dirty="0"/>
          </a:p>
        </p:txBody>
      </p:sp>
    </p:spTree>
    <p:extLst>
      <p:ext uri="{BB962C8B-B14F-4D97-AF65-F5344CB8AC3E}">
        <p14:creationId xmlns:p14="http://schemas.microsoft.com/office/powerpoint/2010/main" val="1034494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False</cached>
  <openByDefault>False</openByDefault>
  <xsnScope>http://spdev.qscaudio.com/Departments/marketing/rms/Resouce Management Library</xsnScope>
</customXsn>
</file>

<file path=customXml/item2.xml><?xml version="1.0" encoding="utf-8"?>
<p:properties xmlns:p="http://schemas.microsoft.com/office/2006/metadata/properties" xmlns:xsi="http://www.w3.org/2001/XMLSchema-instance" xmlns:pc="http://schemas.microsoft.com/office/infopath/2007/PartnerControls">
  <documentManagement>
    <Long_x0020_Title xmlns="9ba7bf93-9396-4d9d-91ea-91df33f6bf09">Premium Business Music Solutions - QuickPitch (PPT)</Long_x0020_Title>
    <UpdateTitlewithName xmlns="9ba7bf93-9396-4d9d-91ea-91df33f6bf09">
      <Url xsi:nil="true"/>
      <Description xsi:nil="true"/>
    </UpdateTitlewithName>
    <Affected_x0020_Date_x0020_Range xmlns="e3b4e356-82b4-4e41-90c1-7e76d301e838" xsi:nil="true"/>
    <Document_x0020_Number xmlns="9ba7bf93-9396-4d9d-91ea-91df33f6bf09" xsi:nil="true"/>
    <Product_x0020_Model xmlns="9ba7bf93-9396-4d9d-91ea-91df33f6bf09"/>
    <Web_x0020_Grouping xmlns="9ba7bf93-9396-4d9d-91ea-91df33f6bf09" xsi:nil="true"/>
    <Video_x0020_Preview_x0020_Image_x0020_URL xmlns="9ba7bf93-9396-4d9d-91ea-91df33f6bf09">
      <Url xsi:nil="true"/>
      <Description xsi:nil="true"/>
    </Video_x0020_Preview_x0020_Image_x0020_URL>
    <Ecommerce xmlns="e3b4e356-82b4-4e41-90c1-7e76d301e838">false</Ecommerce>
    <Campaign xmlns="e3b4e356-82b4-4e41-90c1-7e76d301e838">43</Campaign>
    <Publish_x0020_now xmlns="9ba7bf93-9396-4d9d-91ea-91df33f6bf09">false</Publish_x0020_now>
    <Long_x0020_Title_x0020__x002d__x0020_cin xmlns="9ba7bf93-9396-4d9d-91ea-91df33f6bf09" xsi:nil="true"/>
    <Long_x0020_Title_x0020__x002d__x0020_sys xmlns="9ba7bf93-9396-4d9d-91ea-91df33f6bf09">Business Music QuickPitch</Long_x0020_Title_x0020__x002d__x0020_sys>
    <Localization_x0020_Parent xmlns="9ba7bf93-9396-4d9d-91ea-91df33f6bf09"/>
    <Date_x0020_Revised xmlns="9ba7bf93-9396-4d9d-91ea-91df33f6bf09">2018-06-13T07:00:00+00:00</Date_x0020_Revised>
    <Long_x0020_Title_x0020__x002d__x0020_pro xmlns="9ba7bf93-9396-4d9d-91ea-91df33f6bf09" xsi:nil="true"/>
    <IconOverlay xmlns="http://schemas.microsoft.com/sharepoint/v4" xsi:nil="true"/>
    <Short_x0020_Title_x0020__x002d__x0020_cin xmlns="9ba7bf93-9396-4d9d-91ea-91df33f6bf09" xsi:nil="true"/>
    <Video_x0020_Width xmlns="9ba7bf93-9396-4d9d-91ea-91df33f6bf09" xsi:nil="true"/>
    <Description_x0020__x002d__x0020_cin xmlns="9ba7bf93-9396-4d9d-91ea-91df33f6bf09" xsi:nil="true"/>
    <Discontinued xmlns="e3b4e356-82b4-4e41-90c1-7e76d301e838">false</Discontinued>
    <SEOKeywords xmlns="e3b4e356-82b4-4e41-90c1-7e76d301e838" xsi:nil="true"/>
    <Web_x0020_Placement xmlns="9ba7bf93-9396-4d9d-91ea-91df33f6bf09" xsi:nil="true"/>
    <Language xmlns="9ba7bf93-9396-4d9d-91ea-91df33f6bf09">English</Language>
    <Resource_Type xmlns="e3b4e356-82b4-4e41-90c1-7e76d301e838">68</Resource_Type>
    <Short_x0020_Title_x0020__x002d__x0020_corp xmlns="9ba7bf93-9396-4d9d-91ea-91df33f6bf09">Business Music QuickPitch</Short_x0020_Title_x0020__x002d__x0020_corp>
    <Security_x0020_Tags xmlns="9ba7bf93-9396-4d9d-91ea-91df33f6bf09">
      <Value>QSCRep</Value>
    </Security_x0020_Tags>
    <Revision xmlns="9ba7bf93-9396-4d9d-91ea-91df33f6bf09" xsi:nil="true"/>
    <Business_x0020_Unit xmlns="9ba7bf93-9396-4d9d-91ea-91df33f6bf09">
      <Value>Sys</Value>
    </Business_x0020_Unit>
    <Description_x0020__x002d__x0020_sys xmlns="9ba7bf93-9396-4d9d-91ea-91df33f6bf09">Audience: Integrators &amp; architects installing systems in retail, restaurant, hospitality, &amp; other commercial spaces; Goals: Introduce new solutions including system components &amp; overall value for integrator and end user</Description_x0020__x002d__x0020_sys>
    <Video_x0020_Height xmlns="9ba7bf93-9396-4d9d-91ea-91df33f6bf09" xsi:nil="true"/>
    <Qual_x0020_Control xmlns="e3b4e356-82b4-4e41-90c1-7e76d301e838">true</Qual_x0020_Control>
    <Status xmlns="9ba7bf93-9396-4d9d-91ea-91df33f6bf09">Approved to go live</Status>
    <lyar xmlns="e3b4e356-82b4-4e41-90c1-7e76d301e838" xsi:nil="true"/>
    <BadData xmlns="9ba7bf93-9396-4d9d-91ea-91df33f6bf09" xsi:nil="true"/>
    <Description_x0020__x002d__x0020_corp xmlns="9ba7bf93-9396-4d9d-91ea-91df33f6bf09">Audience: Integrators &amp; architects installing systems in retail, restaurant, hospitality, &amp; other commercial spaces; Goals: Introduce new solutions including system components &amp; overall value for integrator and end user</Description_x0020__x002d__x0020_corp>
    <Product_x0020_Family xmlns="9ba7bf93-9396-4d9d-91ea-91df33f6bf09">
      <Value>36</Value>
      <Value>32</Value>
      <Value>37</Value>
    </Product_x0020_Family>
    <Short_x0020_Title_x0020__x002d__x0020_pro xmlns="9ba7bf93-9396-4d9d-91ea-91df33f6bf09" xsi:nil="true"/>
    <Delete xmlns="9ba7bf93-9396-4d9d-91ea-91df33f6bf09">false</Delete>
    <Video_x0020_URL xmlns="9ba7bf93-9396-4d9d-91ea-91df33f6bf09">
      <Url xsi:nil="true"/>
      <Description xsi:nil="true"/>
    </Video_x0020_URL>
    <External_x0020_Resource_x0020_URL xmlns="9ba7bf93-9396-4d9d-91ea-91df33f6bf09">
      <Url xsi:nil="true"/>
      <Description xsi:nil="true"/>
    </External_x0020_Resource_x0020_URL>
    <Short_x0020_Title_x0020__x002d__x0020_sys xmlns="9ba7bf93-9396-4d9d-91ea-91df33f6bf09">Business Music QuickPitch</Short_x0020_Title_x0020__x002d__x0020_sys>
    <Description_x0020__x002d__x0020_pro xmlns="9ba7bf93-9396-4d9d-91ea-91df33f6bf09" xsi:nil="true"/>
    <UpdateTitleWithName0 xmlns="e3b4e356-82b4-4e41-90c1-7e76d301e838">
      <Url xsi:nil="true"/>
      <Description xsi:nil="true"/>
    </UpdateTitleWithName0>
    <Product_x0020_Series xmlns="9ba7bf93-9396-4d9d-91ea-91df33f6bf09">
      <Value>111</Value>
      <Value>171</Value>
      <Value>89</Value>
      <Value>316</Value>
      <Value>317</Value>
    </Product_x0020_Series>
    <SecurityTag xmlns="e3b4e356-82b4-4e41-90c1-7e76d301e838" xsi:nil="true"/>
    <Thumbnail xmlns="e3b4e356-82b4-4e41-90c1-7e76d301e838">/fileadmin/images/thumbnails/rml/reps/presentations/q_rep_sys_buzMuz_quickPitch_tn.jpg</Thumbnail>
    <Unique_x0020_URL xmlns="e3b4e356-82b4-4e41-90c1-7e76d301e838">
      <Url xsi:nil="true"/>
      <Description xsi:nil="true"/>
    </Unique_x0020_URL>
    <Download_x0020_Link xmlns="e3b4e356-82b4-4e41-90c1-7e76d301e838">
      <Url xsi:nil="true"/>
      <Description xsi:nil="true"/>
    </Download_x0020_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1A861D2FAEB8E4183EB7D05DCFD64B3" ma:contentTypeVersion="66" ma:contentTypeDescription="Create a new document." ma:contentTypeScope="" ma:versionID="6fee05c97264388785ebba90fe68de50">
  <xsd:schema xmlns:xsd="http://www.w3.org/2001/XMLSchema" xmlns:xs="http://www.w3.org/2001/XMLSchema" xmlns:p="http://schemas.microsoft.com/office/2006/metadata/properties" xmlns:ns2="e3b4e356-82b4-4e41-90c1-7e76d301e838" xmlns:ns4="9ba7bf93-9396-4d9d-91ea-91df33f6bf09" xmlns:ns5="http://schemas.microsoft.com/sharepoint/v4" targetNamespace="http://schemas.microsoft.com/office/2006/metadata/properties" ma:root="true" ma:fieldsID="5d3896a5a31d41a9c150ea2d680384f0" ns2:_="" ns4:_="" ns5:_="">
    <xsd:import namespace="e3b4e356-82b4-4e41-90c1-7e76d301e838"/>
    <xsd:import namespace="9ba7bf93-9396-4d9d-91ea-91df33f6bf09"/>
    <xsd:import namespace="http://schemas.microsoft.com/sharepoint/v4"/>
    <xsd:element name="properties">
      <xsd:complexType>
        <xsd:sequence>
          <xsd:element name="documentManagement">
            <xsd:complexType>
              <xsd:all>
                <xsd:element ref="ns2:Resource_Type" minOccurs="0"/>
                <xsd:element ref="ns4:Date_x0020_Revised" minOccurs="0"/>
                <xsd:element ref="ns4:Revision" minOccurs="0"/>
                <xsd:element ref="ns4:Document_x0020_Number" minOccurs="0"/>
                <xsd:element ref="ns4:Business_x0020_Unit" minOccurs="0"/>
                <xsd:element ref="ns4:Short_x0020_Title_x0020__x002d__x0020_cin" minOccurs="0"/>
                <xsd:element ref="ns4:Short_x0020_Title_x0020__x002d__x0020_corp" minOccurs="0"/>
                <xsd:element ref="ns4:Short_x0020_Title_x0020__x002d__x0020_pro" minOccurs="0"/>
                <xsd:element ref="ns4:Short_x0020_Title_x0020__x002d__x0020_sys" minOccurs="0"/>
                <xsd:element ref="ns4:Long_x0020_Title" minOccurs="0"/>
                <xsd:element ref="ns4:Long_x0020_Title_x0020__x002d__x0020_cin" minOccurs="0"/>
                <xsd:element ref="ns4:Long_x0020_Title_x0020__x002d__x0020_pro" minOccurs="0"/>
                <xsd:element ref="ns4:Long_x0020_Title_x0020__x002d__x0020_sys" minOccurs="0"/>
                <xsd:element ref="ns4:Description_x0020__x002d__x0020_cin" minOccurs="0"/>
                <xsd:element ref="ns4:Description_x0020__x002d__x0020_corp" minOccurs="0"/>
                <xsd:element ref="ns4:Description_x0020__x002d__x0020_pro" minOccurs="0"/>
                <xsd:element ref="ns4:Description_x0020__x002d__x0020_sys" minOccurs="0"/>
                <xsd:element ref="ns4:Product_x0020_Family" minOccurs="0"/>
                <xsd:element ref="ns4:Product_x0020_Series" minOccurs="0"/>
                <xsd:element ref="ns4:Product_x0020_Model" minOccurs="0"/>
                <xsd:element ref="ns4:Web_x0020_Grouping" minOccurs="0"/>
                <xsd:element ref="ns4:Web_x0020_Placement" minOccurs="0"/>
                <xsd:element ref="ns4:Delete" minOccurs="0"/>
                <xsd:element ref="ns4:Language" minOccurs="0"/>
                <xsd:element ref="ns4:Localization_x0020_Parent" minOccurs="0"/>
                <xsd:element ref="ns4:Security_x0020_Tags" minOccurs="0"/>
                <xsd:element ref="ns4:Status" minOccurs="0"/>
                <xsd:element ref="ns4:Video_x0020_Height" minOccurs="0"/>
                <xsd:element ref="ns4:Video_x0020_Preview_x0020_Image_x0020_URL" minOccurs="0"/>
                <xsd:element ref="ns4:Video_x0020_URL" minOccurs="0"/>
                <xsd:element ref="ns4:Video_x0020_Width" minOccurs="0"/>
                <xsd:element ref="ns4:UpdateTitlewithName" minOccurs="0"/>
                <xsd:element ref="ns4:BadData" minOccurs="0"/>
                <xsd:element ref="ns2:UpdateTitleWithName0" minOccurs="0"/>
                <xsd:element ref="ns2:Discontinued" minOccurs="0"/>
                <xsd:element ref="ns2:SEOKeywords" minOccurs="0"/>
                <xsd:element ref="ns2:Ecommerce" minOccurs="0"/>
                <xsd:element ref="ns2:Campaign" minOccurs="0"/>
                <xsd:element ref="ns2:Qual_x0020_Control" minOccurs="0"/>
                <xsd:element ref="ns4:Publish_x0020_now" minOccurs="0"/>
                <xsd:element ref="ns5:IconOverlay" minOccurs="0"/>
                <xsd:element ref="ns4:External_x0020_Resource_x0020_URL" minOccurs="0"/>
                <xsd:element ref="ns2:lyar" minOccurs="0"/>
                <xsd:element ref="ns2:Affected_x0020_Date_x0020_Range" minOccurs="0"/>
                <xsd:element ref="ns2:SecurityTag" minOccurs="0"/>
                <xsd:element ref="ns2:Thumbnail" minOccurs="0"/>
                <xsd:element ref="ns2:Download_x0020_Link" minOccurs="0"/>
                <xsd:element ref="ns2:Unique_x0020_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4e356-82b4-4e41-90c1-7e76d301e838" elementFormDefault="qualified">
    <xsd:import namespace="http://schemas.microsoft.com/office/2006/documentManagement/types"/>
    <xsd:import namespace="http://schemas.microsoft.com/office/infopath/2007/PartnerControls"/>
    <xsd:element name="Resource_Type" ma:index="2" nillable="true" ma:displayName="Resource Type" ma:list="{90863cf5-ddf7-407f-93fd-edd64917b8e0}" ma:internalName="Resource_Type" ma:showField="Title">
      <xsd:simpleType>
        <xsd:restriction base="dms:Lookup"/>
      </xsd:simpleType>
    </xsd:element>
    <xsd:element name="UpdateTitleWithName0" ma:index="36" nillable="true" ma:displayName="UpdateTitleWithName" ma:internalName="UpdateTitleWithName0">
      <xsd:complexType>
        <xsd:complexContent>
          <xsd:extension base="dms:URL">
            <xsd:sequence>
              <xsd:element name="Url" type="dms:ValidUrl" minOccurs="0" nillable="true"/>
              <xsd:element name="Description" type="xsd:string" nillable="true"/>
            </xsd:sequence>
          </xsd:extension>
        </xsd:complexContent>
      </xsd:complexType>
    </xsd:element>
    <xsd:element name="Discontinued" ma:index="37" nillable="true" ma:displayName="Discontinued" ma:default="0" ma:internalName="Discontinued">
      <xsd:simpleType>
        <xsd:restriction base="dms:Boolean"/>
      </xsd:simpleType>
    </xsd:element>
    <xsd:element name="SEOKeywords" ma:index="39" nillable="true" ma:displayName="SEOKeywords" ma:internalName="SEOKeywords">
      <xsd:simpleType>
        <xsd:restriction base="dms:Note">
          <xsd:maxLength value="255"/>
        </xsd:restriction>
      </xsd:simpleType>
    </xsd:element>
    <xsd:element name="Ecommerce" ma:index="40" nillable="true" ma:displayName="Ecommerce" ma:default="0" ma:internalName="Ecommerce">
      <xsd:simpleType>
        <xsd:restriction base="dms:Boolean"/>
      </xsd:simpleType>
    </xsd:element>
    <xsd:element name="Campaign" ma:index="41" nillable="true" ma:displayName="Campaign" ma:list="{a28ea5a1-168b-4ca7-b27d-87acd7683c1a}" ma:internalName="Campaign" ma:showField="Title">
      <xsd:simpleType>
        <xsd:restriction base="dms:Lookup"/>
      </xsd:simpleType>
    </xsd:element>
    <xsd:element name="Qual_x0020_Control" ma:index="42" nillable="true" ma:displayName="Qual Control" ma:default="1" ma:internalName="Qual_x0020_Control">
      <xsd:simpleType>
        <xsd:restriction base="dms:Boolean"/>
      </xsd:simpleType>
    </xsd:element>
    <xsd:element name="lyar" ma:index="52" nillable="true" ma:displayName="Text" ma:internalName="lyar">
      <xsd:simpleType>
        <xsd:restriction base="dms:Text"/>
      </xsd:simpleType>
    </xsd:element>
    <xsd:element name="Affected_x0020_Date_x0020_Range" ma:index="53" nillable="true" ma:displayName="Affected Date Range" ma:internalName="Affected_x0020_Date_x0020_Range">
      <xsd:simpleType>
        <xsd:restriction base="dms:Text">
          <xsd:maxLength value="255"/>
        </xsd:restriction>
      </xsd:simpleType>
    </xsd:element>
    <xsd:element name="SecurityTag" ma:index="54" nillable="true" ma:displayName="SecurityTag" ma:list="{1dd344e8-a200-4f78-bb88-57b25434a17c}" ma:internalName="SecurityTag" ma:showField="Title">
      <xsd:simpleType>
        <xsd:restriction base="dms:Lookup"/>
      </xsd:simpleType>
    </xsd:element>
    <xsd:element name="Thumbnail" ma:index="55" nillable="true" ma:displayName="Thumbnail" ma:description="Override the default generated thumbnail with the image at this link." ma:internalName="Thumbnail">
      <xsd:simpleType>
        <xsd:restriction base="dms:Text">
          <xsd:maxLength value="255"/>
        </xsd:restriction>
      </xsd:simpleType>
    </xsd:element>
    <xsd:element name="Download_x0020_Link" ma:index="56" nillable="true" ma:displayName="Download Link" ma:format="Hyperlink" ma:internalName="Download_x0020_Link">
      <xsd:complexType>
        <xsd:complexContent>
          <xsd:extension base="dms:URL">
            <xsd:sequence>
              <xsd:element name="Url" type="dms:ValidUrl" minOccurs="0" nillable="true"/>
              <xsd:element name="Description" type="xsd:string" nillable="true"/>
            </xsd:sequence>
          </xsd:extension>
        </xsd:complexContent>
      </xsd:complexType>
    </xsd:element>
    <xsd:element name="Unique_x0020_URL" ma:index="57" nillable="true" ma:displayName="Unique URL" ma:format="Hyperlink" ma:internalName="Unique_x0020_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a7bf93-9396-4d9d-91ea-91df33f6bf09" elementFormDefault="qualified">
    <xsd:import namespace="http://schemas.microsoft.com/office/2006/documentManagement/types"/>
    <xsd:import namespace="http://schemas.microsoft.com/office/infopath/2007/PartnerControls"/>
    <xsd:element name="Date_x0020_Revised" ma:index="4" nillable="true" ma:displayName="Date Revised" ma:format="DateOnly" ma:internalName="Date_x0020_Revised">
      <xsd:simpleType>
        <xsd:restriction base="dms:DateTime"/>
      </xsd:simpleType>
    </xsd:element>
    <xsd:element name="Revision" ma:index="5" nillable="true" ma:displayName="Revision Notes" ma:internalName="Revision" ma:readOnly="false">
      <xsd:simpleType>
        <xsd:restriction base="dms:Text">
          <xsd:maxLength value="255"/>
        </xsd:restriction>
      </xsd:simpleType>
    </xsd:element>
    <xsd:element name="Document_x0020_Number" ma:index="6" nillable="true" ma:displayName="Document Number" ma:indexed="true" ma:internalName="Document_x0020_Number" ma:readOnly="false">
      <xsd:simpleType>
        <xsd:restriction base="dms:Text">
          <xsd:maxLength value="15"/>
        </xsd:restriction>
      </xsd:simpleType>
    </xsd:element>
    <xsd:element name="Business_x0020_Unit" ma:index="7" nillable="true" ma:displayName="Business Unit" ma:description="Select all business units that this resource pertains to." ma:internalName="Business_x0020_Unit">
      <xsd:complexType>
        <xsd:complexContent>
          <xsd:extension base="dms:MultiChoice">
            <xsd:sequence>
              <xsd:element name="Value" maxOccurs="unbounded" minOccurs="0" nillable="true">
                <xsd:simpleType>
                  <xsd:restriction base="dms:Choice">
                    <xsd:enumeration value="Pro"/>
                    <xsd:enumeration value="Cin"/>
                    <xsd:enumeration value="Sys"/>
                    <xsd:enumeration value="Select all that apply"/>
                  </xsd:restriction>
                </xsd:simpleType>
              </xsd:element>
            </xsd:sequence>
          </xsd:extension>
        </xsd:complexContent>
      </xsd:complexType>
    </xsd:element>
    <xsd:element name="Short_x0020_Title_x0020__x002d__x0020_cin" ma:index="8" nillable="true" ma:displayName="Short Title - cin" ma:internalName="Short_x0020_Title_x0020__x002d__x0020_cin">
      <xsd:simpleType>
        <xsd:restriction base="dms:Text">
          <xsd:maxLength value="255"/>
        </xsd:restriction>
      </xsd:simpleType>
    </xsd:element>
    <xsd:element name="Short_x0020_Title_x0020__x002d__x0020_corp" ma:index="9" nillable="true" ma:displayName="Short Title - corp" ma:internalName="Short_x0020_Title_x0020__x002d__x0020_corp">
      <xsd:simpleType>
        <xsd:restriction base="dms:Text">
          <xsd:maxLength value="255"/>
        </xsd:restriction>
      </xsd:simpleType>
    </xsd:element>
    <xsd:element name="Short_x0020_Title_x0020__x002d__x0020_pro" ma:index="10" nillable="true" ma:displayName="Short Title - pro" ma:internalName="Short_x0020_Title_x0020__x002d__x0020_pro">
      <xsd:simpleType>
        <xsd:restriction base="dms:Text">
          <xsd:maxLength value="255"/>
        </xsd:restriction>
      </xsd:simpleType>
    </xsd:element>
    <xsd:element name="Short_x0020_Title_x0020__x002d__x0020_sys" ma:index="11" nillable="true" ma:displayName="Short Title - sys" ma:internalName="Short_x0020_Title_x0020__x002d__x0020_sys">
      <xsd:simpleType>
        <xsd:restriction base="dms:Text">
          <xsd:maxLength value="255"/>
        </xsd:restriction>
      </xsd:simpleType>
    </xsd:element>
    <xsd:element name="Long_x0020_Title" ma:index="12" nillable="true" ma:displayName="Long Title" ma:internalName="Long_x0020_Title">
      <xsd:simpleType>
        <xsd:restriction base="dms:Text">
          <xsd:maxLength value="125"/>
        </xsd:restriction>
      </xsd:simpleType>
    </xsd:element>
    <xsd:element name="Long_x0020_Title_x0020__x002d__x0020_cin" ma:index="13" nillable="true" ma:displayName="Long Title - cin" ma:internalName="Long_x0020_Title_x0020__x002d__x0020_cin">
      <xsd:simpleType>
        <xsd:restriction base="dms:Text">
          <xsd:maxLength value="255"/>
        </xsd:restriction>
      </xsd:simpleType>
    </xsd:element>
    <xsd:element name="Long_x0020_Title_x0020__x002d__x0020_pro" ma:index="14" nillable="true" ma:displayName="Long Title - pro" ma:internalName="Long_x0020_Title_x0020__x002d__x0020_pro">
      <xsd:simpleType>
        <xsd:restriction base="dms:Text">
          <xsd:maxLength value="255"/>
        </xsd:restriction>
      </xsd:simpleType>
    </xsd:element>
    <xsd:element name="Long_x0020_Title_x0020__x002d__x0020_sys" ma:index="15" nillable="true" ma:displayName="Long Title - sys" ma:internalName="Long_x0020_Title_x0020__x002d__x0020_sys">
      <xsd:simpleType>
        <xsd:restriction base="dms:Text">
          <xsd:maxLength value="255"/>
        </xsd:restriction>
      </xsd:simpleType>
    </xsd:element>
    <xsd:element name="Description_x0020__x002d__x0020_cin" ma:index="16" nillable="true" ma:displayName="Description - cin" ma:internalName="Description_x0020__x002d__x0020_cin">
      <xsd:simpleType>
        <xsd:restriction base="dms:Note"/>
      </xsd:simpleType>
    </xsd:element>
    <xsd:element name="Description_x0020__x002d__x0020_corp" ma:index="17" nillable="true" ma:displayName="Description - corp" ma:description="Provide enough information so the user knows what is contained in this resource." ma:internalName="Description_x0020__x002d__x0020_corp">
      <xsd:simpleType>
        <xsd:restriction base="dms:Note"/>
      </xsd:simpleType>
    </xsd:element>
    <xsd:element name="Description_x0020__x002d__x0020_pro" ma:index="18" nillable="true" ma:displayName="Description - pro" ma:internalName="Description_x0020__x002d__x0020_pro">
      <xsd:simpleType>
        <xsd:restriction base="dms:Note"/>
      </xsd:simpleType>
    </xsd:element>
    <xsd:element name="Description_x0020__x002d__x0020_sys" ma:index="19" nillable="true" ma:displayName="Description - sys" ma:internalName="Description_x0020__x002d__x0020_sys">
      <xsd:simpleType>
        <xsd:restriction base="dms:Note"/>
      </xsd:simpleType>
    </xsd:element>
    <xsd:element name="Product_x0020_Family" ma:index="20" nillable="true" ma:displayName="Product Family" ma:list="{80d85183-65b9-414a-8c7f-f950d65449f2}" ma:internalName="Product_x0020_Family" ma:showField="Title" ma:web="95ca3d6c-dd14-47c9-a2f9-3dd835517bd1">
      <xsd:complexType>
        <xsd:complexContent>
          <xsd:extension base="dms:MultiChoiceLookup">
            <xsd:sequence>
              <xsd:element name="Value" type="dms:Lookup" maxOccurs="unbounded" minOccurs="0" nillable="true"/>
            </xsd:sequence>
          </xsd:extension>
        </xsd:complexContent>
      </xsd:complexType>
    </xsd:element>
    <xsd:element name="Product_x0020_Series" ma:index="21" nillable="true" ma:displayName="Product Series" ma:list="{b4ffab51-a669-432f-9b1e-b392c009a853}" ma:internalName="Product_x0020_Series" ma:showField="Marketing_x0020_Series" ma:web="95ca3d6c-dd14-47c9-a2f9-3dd835517bd1">
      <xsd:complexType>
        <xsd:complexContent>
          <xsd:extension base="dms:MultiChoiceLookup">
            <xsd:sequence>
              <xsd:element name="Value" type="dms:Lookup" maxOccurs="unbounded" minOccurs="0" nillable="true"/>
            </xsd:sequence>
          </xsd:extension>
        </xsd:complexContent>
      </xsd:complexType>
    </xsd:element>
    <xsd:element name="Product_x0020_Model" ma:index="22" nillable="true" ma:displayName="Product Model" ma:list="{50325e05-5dbb-41ef-b276-a6c70cab8e8e}" ma:internalName="Product_x0020_Model" ma:showField="Marketing_x0020_Model" ma:web="95ca3d6c-dd14-47c9-a2f9-3dd835517bd1">
      <xsd:complexType>
        <xsd:complexContent>
          <xsd:extension base="dms:MultiChoiceLookup">
            <xsd:sequence>
              <xsd:element name="Value" type="dms:Lookup" maxOccurs="unbounded" minOccurs="0" nillable="true"/>
            </xsd:sequence>
          </xsd:extension>
        </xsd:complexContent>
      </xsd:complexType>
    </xsd:element>
    <xsd:element name="Web_x0020_Grouping" ma:index="23" nillable="true" ma:displayName="Web Grouping" ma:default="Select all that apply" ma:format="Dropdown" ma:internalName="Web_x0020_Grouping">
      <xsd:simpleType>
        <xsd:restriction base="dms:Choice">
          <xsd:enumeration value="Select all that apply"/>
          <xsd:enumeration value="Product Page"/>
          <xsd:enumeration value="Series Page"/>
          <xsd:enumeration value="Family Page"/>
        </xsd:restriction>
      </xsd:simpleType>
    </xsd:element>
    <xsd:element name="Web_x0020_Placement" ma:index="24" nillable="true" ma:displayName="Web Placement" ma:description="Describe where to post this resource" ma:internalName="Web_x0020_Placement">
      <xsd:simpleType>
        <xsd:restriction base="dms:Note">
          <xsd:maxLength value="255"/>
        </xsd:restriction>
      </xsd:simpleType>
    </xsd:element>
    <xsd:element name="Delete" ma:index="25" nillable="true" ma:displayName="Archive" ma:default="0" ma:internalName="Delete">
      <xsd:simpleType>
        <xsd:restriction base="dms:Boolean"/>
      </xsd:simpleType>
    </xsd:element>
    <xsd:element name="Language" ma:index="26" nillable="true" ma:displayName="Language" ma:default="English" ma:format="Dropdown" ma:internalName="Language">
      <xsd:simpleType>
        <xsd:restriction base="dms:Choice">
          <xsd:enumeration value="English"/>
          <xsd:enumeration value="Arabic"/>
          <xsd:enumeration value="Chinese"/>
          <xsd:enumeration value="Dutch"/>
          <xsd:enumeration value="French"/>
          <xsd:enumeration value="German"/>
          <xsd:enumeration value="Hungarian"/>
          <xsd:enumeration value="Italian"/>
          <xsd:enumeration value="Japanese"/>
          <xsd:enumeration value="Polish"/>
          <xsd:enumeration value="Portuguese"/>
          <xsd:enumeration value="Russian"/>
          <xsd:enumeration value="Spanish"/>
        </xsd:restriction>
      </xsd:simpleType>
    </xsd:element>
    <xsd:element name="Localization_x0020_Parent" ma:index="27" nillable="true" ma:displayName="Localization Parent" ma:list="{e3b4e356-82b4-4e41-90c1-7e76d301e838}" ma:internalName="Localization_x0020_Parent" ma:showField="Title" ma:web="95ca3d6c-dd14-47c9-a2f9-3dd835517bd1">
      <xsd:complexType>
        <xsd:complexContent>
          <xsd:extension base="dms:MultiChoiceLookup">
            <xsd:sequence>
              <xsd:element name="Value" type="dms:Lookup" maxOccurs="unbounded" minOccurs="0" nillable="true"/>
            </xsd:sequence>
          </xsd:extension>
        </xsd:complexContent>
      </xsd:complexType>
    </xsd:element>
    <xsd:element name="Security_x0020_Tags" ma:index="28" nillable="true" ma:displayName="Security Tags" ma:default="Public" ma:internalName="Security_x0020_Tags">
      <xsd:complexType>
        <xsd:complexContent>
          <xsd:extension base="dms:MultiChoice">
            <xsd:sequence>
              <xsd:element name="Value" maxOccurs="unbounded" minOccurs="0" nillable="true">
                <xsd:simpleType>
                  <xsd:restriction base="dms:Choice">
                    <xsd:enumeration value="Public"/>
                    <xsd:enumeration value="QSCRep"/>
                    <xsd:enumeration value="Service Centers"/>
                    <xsd:enumeration value="Service Training"/>
                    <xsd:enumeration value="PREMIER Service Centers"/>
                    <xsd:enumeration value="Not Public"/>
                  </xsd:restriction>
                </xsd:simpleType>
              </xsd:element>
            </xsd:sequence>
          </xsd:extension>
        </xsd:complexContent>
      </xsd:complexType>
    </xsd:element>
    <xsd:element name="Status" ma:index="29" nillable="true" ma:displayName="Status" ma:default="New resource - need approval" ma:format="RadioButtons" ma:internalName="Status">
      <xsd:simpleType>
        <xsd:restriction base="dms:Choice">
          <xsd:enumeration value="New resource - need approval"/>
          <xsd:enumeration value="Updated resource - need approval"/>
          <xsd:enumeration value="Rejected, see notes"/>
          <xsd:enumeration value="Approved with stipulations"/>
          <xsd:enumeration value="Approved to go live"/>
        </xsd:restriction>
      </xsd:simpleType>
    </xsd:element>
    <xsd:element name="Video_x0020_Height" ma:index="30" nillable="true" ma:displayName="Video Height" ma:internalName="Video_x0020_Height">
      <xsd:simpleType>
        <xsd:restriction base="dms:Text">
          <xsd:maxLength value="255"/>
        </xsd:restriction>
      </xsd:simpleType>
    </xsd:element>
    <xsd:element name="Video_x0020_Preview_x0020_Image_x0020_URL" ma:index="31" nillable="true" ma:displayName="Video Preview Image URL" ma:format="Hyperlink" ma:internalName="Video_x0020_Preview_x0020_Image_x0020_URL">
      <xsd:complexType>
        <xsd:complexContent>
          <xsd:extension base="dms:URL">
            <xsd:sequence>
              <xsd:element name="Url" type="dms:ValidUrl" minOccurs="0" nillable="true"/>
              <xsd:element name="Description" type="xsd:string" nillable="true"/>
            </xsd:sequence>
          </xsd:extension>
        </xsd:complexContent>
      </xsd:complexType>
    </xsd:element>
    <xsd:element name="Video_x0020_URL" ma:index="32" nillable="true" ma:displayName="Video URL" ma:format="Hyperlink" ma:internalName="Video_x0020_URL">
      <xsd:complexType>
        <xsd:complexContent>
          <xsd:extension base="dms:URL">
            <xsd:sequence>
              <xsd:element name="Url" type="dms:ValidUrl" minOccurs="0" nillable="true"/>
              <xsd:element name="Description" type="xsd:string" nillable="true"/>
            </xsd:sequence>
          </xsd:extension>
        </xsd:complexContent>
      </xsd:complexType>
    </xsd:element>
    <xsd:element name="Video_x0020_Width" ma:index="33" nillable="true" ma:displayName="Video Width" ma:internalName="Video_x0020_Width">
      <xsd:simpleType>
        <xsd:restriction base="dms:Text">
          <xsd:maxLength value="255"/>
        </xsd:restriction>
      </xsd:simpleType>
    </xsd:element>
    <xsd:element name="UpdateTitlewithName" ma:index="34" nillable="true" ma:displayName="UpdateTitlewithName" ma:internalName="UpdateTitlewithName">
      <xsd:complexType>
        <xsd:complexContent>
          <xsd:extension base="dms:URL">
            <xsd:sequence>
              <xsd:element name="Url" type="dms:ValidUrl" minOccurs="0" nillable="true"/>
              <xsd:element name="Description" type="xsd:string" nillable="true"/>
            </xsd:sequence>
          </xsd:extension>
        </xsd:complexContent>
      </xsd:complexType>
    </xsd:element>
    <xsd:element name="BadData" ma:index="35" nillable="true" ma:displayName="BadData" ma:internalName="BadData">
      <xsd:simpleType>
        <xsd:restriction base="dms:Text">
          <xsd:maxLength value="255"/>
        </xsd:restriction>
      </xsd:simpleType>
    </xsd:element>
    <xsd:element name="Publish_x0020_now" ma:index="43" nillable="true" ma:displayName="PUBLISH TO PRODUCTION ON SAVE" ma:default="0" ma:description="Items are published within the hour to DEV by default.  To bypass this default and publish directly to PRODUCTION, please check this box.&#10;" ma:internalName="Publish_x0020_now">
      <xsd:simpleType>
        <xsd:restriction base="dms:Boolean"/>
      </xsd:simpleType>
    </xsd:element>
    <xsd:element name="External_x0020_Resource_x0020_URL" ma:index="50" nillable="true" ma:displayName="External Resource URL" ma:description="Provide the URL only if this is an external resource." ma:format="Hyperlink" ma:hidden="true" ma:internalName="External_x0020_Resource_x0020_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3" ma:displayName="Author"/>
        <xsd:element ref="dcterms:created" minOccurs="0" maxOccurs="1"/>
        <xsd:element ref="dc:identifier" minOccurs="0" maxOccurs="1"/>
        <xsd:element name="contentType" minOccurs="0" maxOccurs="1" type="xsd:string" ma:index="49" ma:displayName="Content Type"/>
        <xsd:element ref="dc:title" minOccurs="0" maxOccurs="1" ma:index="1" ma:displayName="Title"/>
        <xsd:element ref="dc:subject" minOccurs="0" maxOccurs="1"/>
        <xsd:element ref="dc:description" minOccurs="0" maxOccurs="1"/>
        <xsd:element name="keywords" minOccurs="0" maxOccurs="1" type="xsd:string" ma:index="3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B2659-66D1-492F-922F-589B25993E18}">
  <ds:schemaRefs>
    <ds:schemaRef ds:uri="http://schemas.microsoft.com/office/2006/metadata/customXsn"/>
  </ds:schemaRefs>
</ds:datastoreItem>
</file>

<file path=customXml/itemProps2.xml><?xml version="1.0" encoding="utf-8"?>
<ds:datastoreItem xmlns:ds="http://schemas.openxmlformats.org/officeDocument/2006/customXml" ds:itemID="{EF7C0885-B84A-4E6A-A709-0E36B1558402}">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ba7bf93-9396-4d9d-91ea-91df33f6bf09"/>
    <ds:schemaRef ds:uri="http://purl.org/dc/terms/"/>
    <ds:schemaRef ds:uri="http://schemas.microsoft.com/sharepoint/v4"/>
    <ds:schemaRef ds:uri="http://schemas.openxmlformats.org/package/2006/metadata/core-properties"/>
    <ds:schemaRef ds:uri="e3b4e356-82b4-4e41-90c1-7e76d301e838"/>
    <ds:schemaRef ds:uri="http://www.w3.org/XML/1998/namespace"/>
  </ds:schemaRefs>
</ds:datastoreItem>
</file>

<file path=customXml/itemProps3.xml><?xml version="1.0" encoding="utf-8"?>
<ds:datastoreItem xmlns:ds="http://schemas.openxmlformats.org/officeDocument/2006/customXml" ds:itemID="{77A2AA1E-5FA9-4D28-BC0C-67ED462FAD0F}">
  <ds:schemaRefs>
    <ds:schemaRef ds:uri="http://schemas.microsoft.com/sharepoint/v3/contenttype/forms"/>
  </ds:schemaRefs>
</ds:datastoreItem>
</file>

<file path=customXml/itemProps4.xml><?xml version="1.0" encoding="utf-8"?>
<ds:datastoreItem xmlns:ds="http://schemas.openxmlformats.org/officeDocument/2006/customXml" ds:itemID="{6AEAD255-A8D8-4824-B643-B592EDAFE3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4e356-82b4-4e41-90c1-7e76d301e838"/>
    <ds:schemaRef ds:uri="9ba7bf93-9396-4d9d-91ea-91df33f6bf0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20702</TotalTime>
  <Words>2247</Words>
  <Application>Microsoft Office PowerPoint</Application>
  <PresentationFormat>Widescreen</PresentationFormat>
  <Paragraphs>254</Paragraphs>
  <Slides>34</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Courier New</vt:lpstr>
      <vt:lpstr>Helvetica Neue LT Pro 65 Medium</vt:lpstr>
      <vt:lpstr>HelveticaNeueLT Pro 45 Lt</vt:lpstr>
      <vt:lpstr>HelveticaNeueLT Pro 65 Md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QSC Audio Products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q_rep_sys_buzMuz_quickPitch.pptx</dc:title>
  <dc:creator>Patrick Heyn</dc:creator>
  <cp:lastModifiedBy>Kristine Fowler</cp:lastModifiedBy>
  <cp:revision>206</cp:revision>
  <dcterms:created xsi:type="dcterms:W3CDTF">2015-08-18T21:21:41Z</dcterms:created>
  <dcterms:modified xsi:type="dcterms:W3CDTF">2020-05-20T22:29:50Z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0x01010001A861D2FAEB8E4183EB7D05DCFD64B3</vt:lpwstr>
  </property>
</Properties>
</file>